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88" r:id="rId3"/>
    <p:sldId id="289" r:id="rId4"/>
    <p:sldId id="290" r:id="rId5"/>
    <p:sldId id="293" r:id="rId6"/>
    <p:sldId id="284" r:id="rId7"/>
    <p:sldId id="294" r:id="rId8"/>
    <p:sldId id="295" r:id="rId9"/>
    <p:sldId id="257" r:id="rId10"/>
    <p:sldId id="291" r:id="rId11"/>
    <p:sldId id="259" r:id="rId12"/>
    <p:sldId id="258" r:id="rId13"/>
    <p:sldId id="260" r:id="rId14"/>
    <p:sldId id="296" r:id="rId15"/>
    <p:sldId id="262" r:id="rId16"/>
    <p:sldId id="261" r:id="rId17"/>
    <p:sldId id="263" r:id="rId18"/>
    <p:sldId id="266" r:id="rId19"/>
    <p:sldId id="267" r:id="rId20"/>
    <p:sldId id="268" r:id="rId21"/>
    <p:sldId id="269" r:id="rId22"/>
    <p:sldId id="270" r:id="rId23"/>
    <p:sldId id="292" r:id="rId24"/>
    <p:sldId id="271" r:id="rId25"/>
    <p:sldId id="272" r:id="rId26"/>
    <p:sldId id="264" r:id="rId27"/>
    <p:sldId id="265" r:id="rId28"/>
    <p:sldId id="278" r:id="rId29"/>
    <p:sldId id="275" r:id="rId30"/>
    <p:sldId id="280" r:id="rId31"/>
    <p:sldId id="277" r:id="rId32"/>
  </p:sldIdLst>
  <p:sldSz cx="10077450" cy="7562850"/>
  <p:notesSz cx="7772400" cy="10058400"/>
  <p:defaultTextStyle>
    <a:defPPr>
      <a:defRPr lang="en-US"/>
    </a:defPPr>
    <a:lvl1pPr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665"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499"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3332"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9164" indent="-215834" algn="l" defTabSz="45705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5289" algn="l" defTabSz="457058" rtl="0" eaLnBrk="1" latinLnBrk="0" hangingPunct="1">
      <a:defRPr kern="1200">
        <a:solidFill>
          <a:schemeClr val="tx1"/>
        </a:solidFill>
        <a:latin typeface="Arial" pitchFamily="-111" charset="0"/>
        <a:ea typeface="+mn-ea"/>
        <a:cs typeface="+mn-cs"/>
      </a:defRPr>
    </a:lvl6pPr>
    <a:lvl7pPr marL="2742347" algn="l" defTabSz="457058" rtl="0" eaLnBrk="1" latinLnBrk="0" hangingPunct="1">
      <a:defRPr kern="1200">
        <a:solidFill>
          <a:schemeClr val="tx1"/>
        </a:solidFill>
        <a:latin typeface="Arial" pitchFamily="-111" charset="0"/>
        <a:ea typeface="+mn-ea"/>
        <a:cs typeface="+mn-cs"/>
      </a:defRPr>
    </a:lvl7pPr>
    <a:lvl8pPr marL="3199405" algn="l" defTabSz="457058" rtl="0" eaLnBrk="1" latinLnBrk="0" hangingPunct="1">
      <a:defRPr kern="1200">
        <a:solidFill>
          <a:schemeClr val="tx1"/>
        </a:solidFill>
        <a:latin typeface="Arial" pitchFamily="-111" charset="0"/>
        <a:ea typeface="+mn-ea"/>
        <a:cs typeface="+mn-cs"/>
      </a:defRPr>
    </a:lvl8pPr>
    <a:lvl9pPr marL="3656462" algn="l" defTabSz="457058"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96" autoAdjust="0"/>
    <p:restoredTop sz="73764"/>
  </p:normalViewPr>
  <p:slideViewPr>
    <p:cSldViewPr>
      <p:cViewPr varScale="1">
        <p:scale>
          <a:sx n="90" d="100"/>
          <a:sy n="90" d="100"/>
        </p:scale>
        <p:origin x="1816" y="216"/>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719" indent="-285662"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643" indent="-228529"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702" indent="-228529"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6760" indent="-228529" algn="l" defTabSz="45705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5289" algn="l" defTabSz="457058" rtl="0" eaLnBrk="1" latinLnBrk="0" hangingPunct="1">
      <a:defRPr sz="1200" kern="1200">
        <a:solidFill>
          <a:schemeClr val="tx1"/>
        </a:solidFill>
        <a:latin typeface="+mn-lt"/>
        <a:ea typeface="+mn-ea"/>
        <a:cs typeface="+mn-cs"/>
      </a:defRPr>
    </a:lvl6pPr>
    <a:lvl7pPr marL="2742347" algn="l" defTabSz="457058" rtl="0" eaLnBrk="1" latinLnBrk="0" hangingPunct="1">
      <a:defRPr sz="1200" kern="1200">
        <a:solidFill>
          <a:schemeClr val="tx1"/>
        </a:solidFill>
        <a:latin typeface="+mn-lt"/>
        <a:ea typeface="+mn-ea"/>
        <a:cs typeface="+mn-cs"/>
      </a:defRPr>
    </a:lvl7pPr>
    <a:lvl8pPr marL="3199405" algn="l" defTabSz="457058" rtl="0" eaLnBrk="1" latinLnBrk="0" hangingPunct="1">
      <a:defRPr sz="1200" kern="1200">
        <a:solidFill>
          <a:schemeClr val="tx1"/>
        </a:solidFill>
        <a:latin typeface="+mn-lt"/>
        <a:ea typeface="+mn-ea"/>
        <a:cs typeface="+mn-cs"/>
      </a:defRPr>
    </a:lvl8pPr>
    <a:lvl9pPr marL="3656462" algn="l" defTabSz="45705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1</a:t>
            </a:fld>
            <a:endParaRPr lang="en-US"/>
          </a:p>
        </p:txBody>
      </p:sp>
    </p:spTree>
    <p:extLst>
      <p:ext uri="{BB962C8B-B14F-4D97-AF65-F5344CB8AC3E}">
        <p14:creationId xmlns:p14="http://schemas.microsoft.com/office/powerpoint/2010/main" val="145572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876162-299D-3B42-9D69-D927771DDC74}" type="slidenum">
              <a:rPr lang="en-US"/>
              <a:pPr/>
              <a:t>12</a:t>
            </a:fld>
            <a:endParaRPr lang="en-US"/>
          </a:p>
        </p:txBody>
      </p:sp>
      <p:sp>
        <p:nvSpPr>
          <p:cNvPr id="53249" name="Text Box 1"/>
          <p:cNvSpPr txBox="1">
            <a:spLocks noGrp="1" noRot="1" noChangeAspect="1" noChangeArrowheads="1"/>
          </p:cNvSpPr>
          <p:nvPr>
            <p:ph type="sldImg"/>
          </p:nvPr>
        </p:nvSpPr>
        <p:spPr bwMode="auto">
          <a:xfrm>
            <a:off x="1373188" y="765175"/>
            <a:ext cx="5024437" cy="37703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3250" name="Text Box 2"/>
          <p:cNvSpPr txBox="1">
            <a:spLocks noGrp="1" noChangeArrowheads="1"/>
          </p:cNvSpPr>
          <p:nvPr>
            <p:ph type="body" idx="1"/>
          </p:nvPr>
        </p:nvSpPr>
        <p:spPr bwMode="auto">
          <a:xfrm>
            <a:off x="776914" y="4777554"/>
            <a:ext cx="6218573" cy="4441526"/>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How is the “central executive” difference than a homunculus?</a:t>
            </a:r>
            <a:r>
              <a:rPr lang="en-US" baseline="0" dirty="0" smtClean="0"/>
              <a:t> If there is a little man in your brain making all your decisions?</a:t>
            </a:r>
          </a:p>
          <a:p>
            <a:endParaRPr lang="en-US" baseline="0" dirty="0" smtClean="0"/>
          </a:p>
          <a:p>
            <a:r>
              <a:rPr lang="en-US" baseline="0" dirty="0" smtClean="0"/>
              <a:t>The central executive  in Baddeley is sometimes understood as proposing a homunculus, but the Baddeley model does not rule out mapping things anatomically</a:t>
            </a:r>
            <a:endParaRPr lang="en-US" dirty="0"/>
          </a:p>
        </p:txBody>
      </p:sp>
    </p:spTree>
    <p:extLst>
      <p:ext uri="{BB962C8B-B14F-4D97-AF65-F5344CB8AC3E}">
        <p14:creationId xmlns:p14="http://schemas.microsoft.com/office/powerpoint/2010/main" val="223223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we avoid this </a:t>
            </a:r>
            <a:r>
              <a:rPr lang="en-US" dirty="0" err="1" smtClean="0"/>
              <a:t>homunuclus</a:t>
            </a:r>
            <a:r>
              <a:rPr lang="en-US" baseline="0" dirty="0" smtClean="0"/>
              <a:t> problem?</a:t>
            </a:r>
          </a:p>
          <a:p>
            <a:endParaRPr lang="en-US" baseline="0" dirty="0" smtClean="0"/>
          </a:p>
          <a:p>
            <a:r>
              <a:rPr lang="en-US" baseline="0" dirty="0" smtClean="0"/>
              <a:t>Relating this to what we learned earlier in the class – the brain is actually a network, which involves many different areas</a:t>
            </a:r>
          </a:p>
          <a:p>
            <a:endParaRPr lang="en-US" baseline="0" dirty="0" smtClean="0"/>
          </a:p>
          <a:p>
            <a:r>
              <a:rPr lang="en-US" baseline="0" dirty="0" smtClean="0"/>
              <a:t>Key Connection is the PFC to posterior cortex regions</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13</a:t>
            </a:fld>
            <a:endParaRPr lang="en-US"/>
          </a:p>
        </p:txBody>
      </p:sp>
    </p:spTree>
    <p:extLst>
      <p:ext uri="{BB962C8B-B14F-4D97-AF65-F5344CB8AC3E}">
        <p14:creationId xmlns:p14="http://schemas.microsoft.com/office/powerpoint/2010/main" val="2008512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14</a:t>
            </a:fld>
            <a:endParaRPr lang="en-US"/>
          </a:p>
        </p:txBody>
      </p:sp>
    </p:spTree>
    <p:extLst>
      <p:ext uri="{BB962C8B-B14F-4D97-AF65-F5344CB8AC3E}">
        <p14:creationId xmlns:p14="http://schemas.microsoft.com/office/powerpoint/2010/main" val="1857247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 finding – while visual and movement</a:t>
            </a:r>
            <a:r>
              <a:rPr lang="en-US" baseline="0" dirty="0" smtClean="0"/>
              <a:t> neurons show transient activity to either the cue or he movement (or both),</a:t>
            </a:r>
          </a:p>
          <a:p>
            <a:r>
              <a:rPr lang="en-US" baseline="0" dirty="0" smtClean="0"/>
              <a:t>The delay signal neurons are in the prefrontal cortex, which continue their activity from the onset of the cue until the monkey makes a saccade</a:t>
            </a:r>
          </a:p>
          <a:p>
            <a:r>
              <a:rPr lang="en-US" baseline="0" dirty="0" smtClean="0"/>
              <a:t>”Active” maintenance- the monkey is maintaining the goal of completing a saccade, which is maintained online</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15</a:t>
            </a:fld>
            <a:endParaRPr lang="en-US"/>
          </a:p>
        </p:txBody>
      </p:sp>
    </p:spTree>
    <p:extLst>
      <p:ext uri="{BB962C8B-B14F-4D97-AF65-F5344CB8AC3E}">
        <p14:creationId xmlns:p14="http://schemas.microsoft.com/office/powerpoint/2010/main" val="64109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everything</a:t>
            </a:r>
            <a:r>
              <a:rPr lang="en-US" baseline="0" dirty="0" smtClean="0"/>
              <a:t> the PFC does</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16</a:t>
            </a:fld>
            <a:endParaRPr lang="en-US"/>
          </a:p>
        </p:txBody>
      </p:sp>
    </p:spTree>
    <p:extLst>
      <p:ext uri="{BB962C8B-B14F-4D97-AF65-F5344CB8AC3E}">
        <p14:creationId xmlns:p14="http://schemas.microsoft.com/office/powerpoint/2010/main" val="1969782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6AE168-6149-CD47-B474-6277DF992F64}" type="slidenum">
              <a:rPr lang="en-GB"/>
              <a:pPr/>
              <a:t>17</a:t>
            </a:fld>
            <a:endParaRPr lang="en-GB"/>
          </a:p>
        </p:txBody>
      </p:sp>
      <p:sp>
        <p:nvSpPr>
          <p:cNvPr id="38913" name="Text Box 1"/>
          <p:cNvSpPr txBox="1">
            <a:spLocks noGrp="1" noRot="1" noChangeAspect="1" noChangeArrowheads="1"/>
          </p:cNvSpPr>
          <p:nvPr>
            <p:ph type="sldImg"/>
          </p:nvPr>
        </p:nvSpPr>
        <p:spPr bwMode="auto">
          <a:xfrm>
            <a:off x="1373188" y="763588"/>
            <a:ext cx="5026025"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38914" name="Text Box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Above is a quote from</a:t>
            </a:r>
            <a:r>
              <a:rPr lang="en-US" baseline="0" dirty="0" smtClean="0"/>
              <a:t> somebody with a PFC lesion. Shows you that without the PFC, you get a stream of </a:t>
            </a:r>
            <a:r>
              <a:rPr lang="en-US" baseline="0" dirty="0" err="1" smtClean="0"/>
              <a:t>conciousness</a:t>
            </a:r>
            <a:r>
              <a:rPr lang="en-US" baseline="0" dirty="0" smtClean="0"/>
              <a:t> narrative </a:t>
            </a:r>
          </a:p>
          <a:p>
            <a:r>
              <a:rPr lang="en-US" baseline="0" dirty="0" smtClean="0"/>
              <a:t>Remind you perhaps of a dream?</a:t>
            </a:r>
          </a:p>
          <a:p>
            <a:r>
              <a:rPr lang="en-US" baseline="0" dirty="0" smtClean="0"/>
              <a:t>PFC is deactivated during sleep </a:t>
            </a:r>
          </a:p>
        </p:txBody>
      </p:sp>
    </p:spTree>
    <p:extLst>
      <p:ext uri="{BB962C8B-B14F-4D97-AF65-F5344CB8AC3E}">
        <p14:creationId xmlns:p14="http://schemas.microsoft.com/office/powerpoint/2010/main" val="6623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Shows an interesting effect –</a:t>
            </a:r>
            <a:r>
              <a:rPr lang="en-US" baseline="0" dirty="0" smtClean="0"/>
              <a:t> there is big reaction time cost for color in the conflict conditions, but not as much in the word condition</a:t>
            </a:r>
            <a:endParaRPr lang="en-US" dirty="0" smtClean="0"/>
          </a:p>
          <a:p>
            <a:r>
              <a:rPr lang="en-US" dirty="0" smtClean="0"/>
              <a:t>Why? </a:t>
            </a:r>
            <a:r>
              <a:rPr lang="en-US" dirty="0" err="1" smtClean="0"/>
              <a:t>Prepotent</a:t>
            </a:r>
            <a:r>
              <a:rPr lang="en-US" baseline="0" dirty="0" smtClean="0"/>
              <a:t> responses to read words- when you see a word, want to read it</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22</a:t>
            </a:fld>
            <a:endParaRPr lang="en-US"/>
          </a:p>
        </p:txBody>
      </p:sp>
    </p:spTree>
    <p:extLst>
      <p:ext uri="{BB962C8B-B14F-4D97-AF65-F5344CB8AC3E}">
        <p14:creationId xmlns:p14="http://schemas.microsoft.com/office/powerpoint/2010/main" val="2089594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Gilbert &amp; Shallice</a:t>
            </a:r>
            <a:r>
              <a:rPr lang="en-US" baseline="0" dirty="0" smtClean="0"/>
              <a:t> 2002- Modification of Cohen model- very similar to </a:t>
            </a:r>
            <a:r>
              <a:rPr lang="en-US" baseline="0" dirty="0" err="1" smtClean="0"/>
              <a:t>stroop</a:t>
            </a:r>
            <a:r>
              <a:rPr lang="en-US" baseline="0" dirty="0" smtClean="0"/>
              <a:t> model used in class</a:t>
            </a:r>
          </a:p>
          <a:p>
            <a:r>
              <a:rPr lang="en-US" baseline="0" dirty="0" smtClean="0"/>
              <a:t>Stronger connection from word-reading units to output than color output units – simulates greater experience reading words</a:t>
            </a:r>
          </a:p>
          <a:p>
            <a:r>
              <a:rPr lang="en-US" baseline="0" dirty="0" smtClean="0"/>
              <a:t>“Task demand units” – top down control to prevent the units for the irrelevant task from being active</a:t>
            </a:r>
          </a:p>
          <a:p>
            <a:r>
              <a:rPr lang="en-US" baseline="0" dirty="0" smtClean="0"/>
              <a:t>Similar to Stroop model in the class &amp; gives some idea of how to model conflict</a:t>
            </a:r>
          </a:p>
        </p:txBody>
      </p:sp>
      <p:sp>
        <p:nvSpPr>
          <p:cNvPr id="4" name="Slide Number Placeholder 3"/>
          <p:cNvSpPr>
            <a:spLocks noGrp="1"/>
          </p:cNvSpPr>
          <p:nvPr>
            <p:ph type="sldNum" idx="10"/>
          </p:nvPr>
        </p:nvSpPr>
        <p:spPr/>
        <p:txBody>
          <a:bodyPr/>
          <a:lstStyle/>
          <a:p>
            <a:fld id="{47050F4D-C8E8-3F4B-A05D-07E398CC0A55}" type="slidenum">
              <a:rPr lang="en-US" smtClean="0"/>
              <a:pPr/>
              <a:t>23</a:t>
            </a:fld>
            <a:endParaRPr lang="en-US"/>
          </a:p>
        </p:txBody>
      </p:sp>
    </p:spTree>
    <p:extLst>
      <p:ext uri="{BB962C8B-B14F-4D97-AF65-F5344CB8AC3E}">
        <p14:creationId xmlns:p14="http://schemas.microsoft.com/office/powerpoint/2010/main" val="445670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24</a:t>
            </a:fld>
            <a:endParaRPr lang="en-US"/>
          </a:p>
        </p:txBody>
      </p:sp>
    </p:spTree>
    <p:extLst>
      <p:ext uri="{BB962C8B-B14F-4D97-AF65-F5344CB8AC3E}">
        <p14:creationId xmlns:p14="http://schemas.microsoft.com/office/powerpoint/2010/main" val="1772972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basal ganglia acts as</a:t>
            </a:r>
            <a:r>
              <a:rPr lang="en-US" baseline="0" dirty="0" smtClean="0"/>
              <a:t> a “gate” – when open- lets the most active response through &amp; allows execution</a:t>
            </a:r>
          </a:p>
          <a:p>
            <a:endParaRPr lang="en-US" baseline="0" dirty="0" smtClean="0"/>
          </a:p>
          <a:p>
            <a:r>
              <a:rPr lang="en-US" baseline="0" dirty="0" smtClean="0"/>
              <a:t>Does this by communication with the thalamus, which talks to cortex and “gates” in maintained representations into the PFC</a:t>
            </a:r>
          </a:p>
          <a:p>
            <a:endParaRPr lang="en-US" dirty="0" smtClean="0"/>
          </a:p>
          <a:p>
            <a:r>
              <a:rPr lang="en-US" dirty="0" smtClean="0"/>
              <a:t>Basal ganglia is key structure for</a:t>
            </a:r>
            <a:r>
              <a:rPr lang="en-US" baseline="0" dirty="0" smtClean="0"/>
              <a:t> gating not only motor actions, but also task goals (DLPFC), reward expectations (OFC) and action plans (ACC)</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25</a:t>
            </a:fld>
            <a:endParaRPr lang="en-US"/>
          </a:p>
        </p:txBody>
      </p:sp>
    </p:spTree>
    <p:extLst>
      <p:ext uri="{BB962C8B-B14F-4D97-AF65-F5344CB8AC3E}">
        <p14:creationId xmlns:p14="http://schemas.microsoft.com/office/powerpoint/2010/main" val="120055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Banich</a:t>
            </a:r>
            <a:r>
              <a:rPr lang="en-US" dirty="0" smtClean="0"/>
              <a:t>, 2009</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a:t>
            </a:fld>
            <a:endParaRPr lang="en-US"/>
          </a:p>
        </p:txBody>
      </p:sp>
    </p:spTree>
    <p:extLst>
      <p:ext uri="{BB962C8B-B14F-4D97-AF65-F5344CB8AC3E}">
        <p14:creationId xmlns:p14="http://schemas.microsoft.com/office/powerpoint/2010/main" val="1908240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B69BCF0-020A-1745-BC75-5D62F18194A8}" type="slidenum">
              <a:rPr lang="en-GB"/>
              <a:pPr/>
              <a:t>26</a:t>
            </a:fld>
            <a:endParaRPr lang="en-GB"/>
          </a:p>
        </p:txBody>
      </p:sp>
      <p:sp>
        <p:nvSpPr>
          <p:cNvPr id="40961" name="Text Box 1"/>
          <p:cNvSpPr txBox="1">
            <a:spLocks noGrp="1" noRot="1" noChangeAspect="1" noChangeArrowheads="1"/>
          </p:cNvSpPr>
          <p:nvPr>
            <p:ph type="sldImg"/>
          </p:nvPr>
        </p:nvSpPr>
        <p:spPr bwMode="auto">
          <a:xfrm>
            <a:off x="1373188" y="763588"/>
            <a:ext cx="5026025" cy="37719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40962" name="Text Box 2"/>
          <p:cNvSpPr txBox="1">
            <a:spLocks noGrp="1" noChangeArrowheads="1"/>
          </p:cNvSpPr>
          <p:nvPr>
            <p:ph type="body" idx="1"/>
          </p:nvPr>
        </p:nvSpPr>
        <p:spPr bwMode="auto">
          <a:xfrm>
            <a:off x="777875" y="4776788"/>
            <a:ext cx="6218238" cy="4437062"/>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How does it do this? The PFC has two important active states- </a:t>
            </a:r>
          </a:p>
          <a:p>
            <a:endParaRPr lang="en-US" dirty="0" smtClean="0"/>
          </a:p>
          <a:p>
            <a:r>
              <a:rPr lang="en-US" dirty="0" smtClean="0"/>
              <a:t>Maintaining,</a:t>
            </a:r>
            <a:r>
              <a:rPr lang="en-US" baseline="0" dirty="0" smtClean="0"/>
              <a:t> where the gate is the basal ganglia is closed, and the PFC maintains whatever information is there currently, in the face of oncoming distractions</a:t>
            </a:r>
          </a:p>
          <a:p>
            <a:r>
              <a:rPr lang="en-US" baseline="0" dirty="0" smtClean="0"/>
              <a:t>Indirect pathway prevents updating </a:t>
            </a:r>
          </a:p>
          <a:p>
            <a:endParaRPr lang="en-US" baseline="0" dirty="0" smtClean="0"/>
          </a:p>
          <a:p>
            <a:r>
              <a:rPr lang="en-US" baseline="0" dirty="0" smtClean="0"/>
              <a:t>Updating – may remind you of “updating” tasks – the Basal ganglia gate is open, and the connection between thalamus and PFC allows an update of the PFC representation</a:t>
            </a:r>
          </a:p>
          <a:p>
            <a:pPr marL="0" marR="0" indent="0" algn="l" defTabSz="457058" rtl="0" eaLnBrk="0" fontAlgn="base" latinLnBrk="0" hangingPunct="0">
              <a:lnSpc>
                <a:spcPct val="100000"/>
              </a:lnSpc>
              <a:spcBef>
                <a:spcPct val="30000"/>
              </a:spcBef>
              <a:spcAft>
                <a:spcPct val="0"/>
              </a:spcAft>
              <a:buClr>
                <a:srgbClr val="000000"/>
              </a:buClr>
              <a:buSzPct val="100000"/>
              <a:buFont typeface="Times New Roman" pitchFamily="-111" charset="0"/>
              <a:buNone/>
              <a:tabLst/>
              <a:defRPr/>
            </a:pPr>
            <a:r>
              <a:rPr lang="en-US" baseline="0" dirty="0" smtClean="0"/>
              <a:t>Direct pathway neurons fire &amp; disinhibit the frontal cortex, producing a gating event to update WM</a:t>
            </a:r>
          </a:p>
          <a:p>
            <a:pPr marL="0" marR="0" indent="0" algn="l" defTabSz="457058" rtl="0" eaLnBrk="0" fontAlgn="base" latinLnBrk="0" hangingPunct="0">
              <a:lnSpc>
                <a:spcPct val="100000"/>
              </a:lnSpc>
              <a:spcBef>
                <a:spcPct val="30000"/>
              </a:spcBef>
              <a:spcAft>
                <a:spcPct val="0"/>
              </a:spcAft>
              <a:buClr>
                <a:srgbClr val="000000"/>
              </a:buClr>
              <a:buSzPct val="100000"/>
              <a:buFont typeface="Times New Roman" pitchFamily="-111" charset="0"/>
              <a:buNone/>
              <a:tabLst/>
              <a:defRPr/>
            </a:pPr>
            <a:endParaRPr lang="en-US" baseline="0" dirty="0" smtClean="0"/>
          </a:p>
          <a:p>
            <a:pPr marL="0" marR="0" indent="0" algn="l" defTabSz="457058" rtl="0" eaLnBrk="0" fontAlgn="base" latinLnBrk="0" hangingPunct="0">
              <a:lnSpc>
                <a:spcPct val="100000"/>
              </a:lnSpc>
              <a:spcBef>
                <a:spcPct val="30000"/>
              </a:spcBef>
              <a:spcAft>
                <a:spcPct val="0"/>
              </a:spcAft>
              <a:buClr>
                <a:srgbClr val="000000"/>
              </a:buClr>
              <a:buSzPct val="100000"/>
              <a:buFont typeface="Times New Roman" pitchFamily="-111" charset="0"/>
              <a:buNone/>
              <a:tabLst/>
              <a:defRPr/>
            </a:pPr>
            <a:r>
              <a:rPr lang="en-US" baseline="0" dirty="0" smtClean="0"/>
              <a:t>Parallel loops of PFC/BG connectivity allow selective updating</a:t>
            </a:r>
          </a:p>
          <a:p>
            <a:endParaRPr lang="en-US" dirty="0"/>
          </a:p>
        </p:txBody>
      </p:sp>
    </p:spTree>
    <p:extLst>
      <p:ext uri="{BB962C8B-B14F-4D97-AF65-F5344CB8AC3E}">
        <p14:creationId xmlns:p14="http://schemas.microsoft.com/office/powerpoint/2010/main" val="898478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Sensory inputs mapped</a:t>
            </a:r>
            <a:r>
              <a:rPr lang="en-US" baseline="0" dirty="0" smtClean="0"/>
              <a:t> to motor via a “posterior” hidden layer – like parietal (sensory/motor combo)</a:t>
            </a:r>
          </a:p>
          <a:p>
            <a:r>
              <a:rPr lang="en-US" baseline="0" dirty="0" smtClean="0"/>
              <a:t>PFC maintains relevant prior information &amp; goals, influences the mapping of sensory to motor </a:t>
            </a:r>
          </a:p>
          <a:p>
            <a:r>
              <a:rPr lang="en-US" baseline="0" dirty="0" smtClean="0"/>
              <a:t>BG drives updating in PFC via dynamic gating </a:t>
            </a:r>
          </a:p>
          <a:p>
            <a:r>
              <a:rPr lang="en-US" baseline="0" dirty="0" smtClean="0"/>
              <a:t>PVLV controls the dopamine signal, which lets it learn when to update</a:t>
            </a:r>
          </a:p>
          <a:p>
            <a:endParaRPr lang="en-US" baseline="0" dirty="0" smtClean="0"/>
          </a:p>
          <a:p>
            <a:r>
              <a:rPr lang="en-US" baseline="0" dirty="0" smtClean="0"/>
              <a:t>BG = Actor (Picking out potential action plans) &amp; PVLV providing the dopamine depending on whether actions are good or bad</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27</a:t>
            </a:fld>
            <a:endParaRPr lang="en-US"/>
          </a:p>
        </p:txBody>
      </p:sp>
    </p:spTree>
    <p:extLst>
      <p:ext uri="{BB962C8B-B14F-4D97-AF65-F5344CB8AC3E}">
        <p14:creationId xmlns:p14="http://schemas.microsoft.com/office/powerpoint/2010/main" val="1493858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a whole swatch</a:t>
            </a:r>
            <a:r>
              <a:rPr lang="en-US" baseline="0" dirty="0" smtClean="0"/>
              <a:t> of PFC that maintains different aspects of what you need for executive functions</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28</a:t>
            </a:fld>
            <a:endParaRPr lang="en-US"/>
          </a:p>
        </p:txBody>
      </p:sp>
    </p:spTree>
    <p:extLst>
      <p:ext uri="{BB962C8B-B14F-4D97-AF65-F5344CB8AC3E}">
        <p14:creationId xmlns:p14="http://schemas.microsoft.com/office/powerpoint/2010/main" val="68453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important dimension of PFC function is the what/how distinction</a:t>
            </a:r>
            <a:r>
              <a:rPr lang="en-US" baseline="0" dirty="0" smtClean="0"/>
              <a:t>, which maps onto the dorsal/ventral distinction you see in other brain regions – based on connectivity with dorsal &amp; ventral visual pathways (Dorsal-motion &amp; motor responses; ventral- object identity)</a:t>
            </a:r>
          </a:p>
          <a:p>
            <a:endParaRPr lang="en-US" baseline="0" dirty="0" smtClean="0"/>
          </a:p>
          <a:p>
            <a:r>
              <a:rPr lang="en-US" baseline="0" dirty="0" smtClean="0"/>
              <a:t>How= dorsal-lateral PFC</a:t>
            </a:r>
          </a:p>
          <a:p>
            <a:endParaRPr lang="en-US" baseline="0" dirty="0" smtClean="0"/>
          </a:p>
          <a:p>
            <a:r>
              <a:rPr lang="en-US" baseline="0" dirty="0" smtClean="0"/>
              <a:t>Parietal – Stimulus response rules</a:t>
            </a:r>
          </a:p>
          <a:p>
            <a:endParaRPr lang="en-US" baseline="0" dirty="0" smtClean="0"/>
          </a:p>
          <a:p>
            <a:r>
              <a:rPr lang="en-US" baseline="0" dirty="0" smtClean="0"/>
              <a:t>Rostral-caudal axis: Gradient of </a:t>
            </a:r>
            <a:r>
              <a:rPr lang="en-US" baseline="0" dirty="0" err="1" smtClean="0"/>
              <a:t>abstaction</a:t>
            </a:r>
            <a:r>
              <a:rPr lang="en-US" baseline="0" dirty="0" smtClean="0"/>
              <a:t> – more concrete to abstract</a:t>
            </a:r>
          </a:p>
          <a:p>
            <a:endParaRPr lang="en-US" baseline="0" dirty="0" smtClean="0"/>
          </a:p>
          <a:p>
            <a:r>
              <a:rPr lang="en-US" baseline="0" dirty="0" smtClean="0"/>
              <a:t>Ventral regions – </a:t>
            </a:r>
            <a:r>
              <a:rPr lang="en-US" baseline="0" dirty="0" err="1" smtClean="0"/>
              <a:t>vlPFC</a:t>
            </a:r>
            <a:r>
              <a:rPr lang="en-US" baseline="0" dirty="0" smtClean="0"/>
              <a:t> &amp; OFC show a “what” encoding- specific objects or reward associations</a:t>
            </a:r>
            <a:endParaRPr lang="en-US" dirty="0" smtClean="0"/>
          </a:p>
        </p:txBody>
      </p:sp>
      <p:sp>
        <p:nvSpPr>
          <p:cNvPr id="4" name="Slide Number Placeholder 3"/>
          <p:cNvSpPr>
            <a:spLocks noGrp="1"/>
          </p:cNvSpPr>
          <p:nvPr>
            <p:ph type="sldNum" idx="10"/>
          </p:nvPr>
        </p:nvSpPr>
        <p:spPr/>
        <p:txBody>
          <a:bodyPr/>
          <a:lstStyle/>
          <a:p>
            <a:fld id="{47050F4D-C8E8-3F4B-A05D-07E398CC0A55}" type="slidenum">
              <a:rPr lang="en-US" smtClean="0"/>
              <a:pPr/>
              <a:t>29</a:t>
            </a:fld>
            <a:endParaRPr lang="en-US"/>
          </a:p>
        </p:txBody>
      </p:sp>
    </p:spTree>
    <p:extLst>
      <p:ext uri="{BB962C8B-B14F-4D97-AF65-F5344CB8AC3E}">
        <p14:creationId xmlns:p14="http://schemas.microsoft.com/office/powerpoint/2010/main" val="1621495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mGLu</a:t>
            </a:r>
            <a:r>
              <a:rPr lang="en-US" dirty="0" smtClean="0"/>
              <a:t>-R</a:t>
            </a:r>
            <a:r>
              <a:rPr lang="en-US" baseline="0" dirty="0" smtClean="0"/>
              <a:t> receptors particularly good for active maintenance.</a:t>
            </a:r>
          </a:p>
          <a:p>
            <a:r>
              <a:rPr lang="en-US" baseline="0" dirty="0" smtClean="0"/>
              <a:t>Key idea of PFC “stripes” = part of cortex connected to specific parts of BG to maintain things</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31</a:t>
            </a:fld>
            <a:endParaRPr lang="en-US"/>
          </a:p>
        </p:txBody>
      </p:sp>
    </p:spTree>
    <p:extLst>
      <p:ext uri="{BB962C8B-B14F-4D97-AF65-F5344CB8AC3E}">
        <p14:creationId xmlns:p14="http://schemas.microsoft.com/office/powerpoint/2010/main" val="385001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for me, where</a:t>
            </a:r>
            <a:r>
              <a:rPr lang="en-US" baseline="0" dirty="0" smtClean="0"/>
              <a:t> do I want to get a post-doc?</a:t>
            </a:r>
          </a:p>
          <a:p>
            <a:endParaRPr lang="en-US" baseline="0" dirty="0" smtClean="0"/>
          </a:p>
          <a:p>
            <a:r>
              <a:rPr lang="en-US" baseline="0" dirty="0" smtClean="0"/>
              <a:t>All of these decisions involve advance planning, focusing on your goals, ignoring irrelevant information and switching between multiple different goals</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3</a:t>
            </a:fld>
            <a:endParaRPr lang="en-US"/>
          </a:p>
        </p:txBody>
      </p:sp>
    </p:spTree>
    <p:extLst>
      <p:ext uri="{BB962C8B-B14F-4D97-AF65-F5344CB8AC3E}">
        <p14:creationId xmlns:p14="http://schemas.microsoft.com/office/powerpoint/2010/main" val="94908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 – you are putting the letters in working memory &amp; updating as different letters come along</a:t>
            </a:r>
          </a:p>
          <a:p>
            <a:r>
              <a:rPr lang="en-US" dirty="0" smtClean="0"/>
              <a:t>Shifting: You are switching between the relevant</a:t>
            </a:r>
            <a:r>
              <a:rPr lang="en-US" baseline="0" dirty="0" smtClean="0"/>
              <a:t> rule (color or shape)</a:t>
            </a:r>
          </a:p>
          <a:p>
            <a:r>
              <a:rPr lang="en-US" baseline="0" dirty="0" smtClean="0"/>
              <a:t>Inhibition: You want to look for the arrow on the opposite side that is being cued- this involves inhibiting your “automatic” response to look places when cued</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5</a:t>
            </a:fld>
            <a:endParaRPr lang="en-US"/>
          </a:p>
        </p:txBody>
      </p:sp>
    </p:spTree>
    <p:extLst>
      <p:ext uri="{BB962C8B-B14F-4D97-AF65-F5344CB8AC3E}">
        <p14:creationId xmlns:p14="http://schemas.microsoft.com/office/powerpoint/2010/main" val="9490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“factor” analysis, they compared performance of several updating and shifting tasks to find out what abilities were shared among them</a:t>
            </a:r>
          </a:p>
          <a:p>
            <a:r>
              <a:rPr lang="en-US" baseline="0" dirty="0" smtClean="0"/>
              <a:t>They found a “common” EF ability that correlated with the ability to do all of these tasks, as well as specific updating and shifting abilities that were specific to those types of tasks</a:t>
            </a:r>
          </a:p>
          <a:p>
            <a:r>
              <a:rPr lang="en-US" baseline="0" dirty="0" smtClean="0"/>
              <a:t>Inhibition was not a specific factor, but correlated with common EF</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6</a:t>
            </a:fld>
            <a:endParaRPr lang="en-US"/>
          </a:p>
        </p:txBody>
      </p:sp>
    </p:spTree>
    <p:extLst>
      <p:ext uri="{BB962C8B-B14F-4D97-AF65-F5344CB8AC3E}">
        <p14:creationId xmlns:p14="http://schemas.microsoft.com/office/powerpoint/2010/main" val="70097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prefrontal cortex (also called neocortex), is </a:t>
            </a:r>
            <a:r>
              <a:rPr lang="en-US" baseline="0" dirty="0" smtClean="0"/>
              <a:t>most developed in humans. In the graphic below, you can see that monkeys, especially chimpanzees and gorillas also have a prefrontal cortex</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7</a:t>
            </a:fld>
            <a:endParaRPr lang="en-US"/>
          </a:p>
        </p:txBody>
      </p:sp>
    </p:spTree>
    <p:extLst>
      <p:ext uri="{BB962C8B-B14F-4D97-AF65-F5344CB8AC3E}">
        <p14:creationId xmlns:p14="http://schemas.microsoft.com/office/powerpoint/2010/main" val="99993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a:t>
            </a:r>
            <a:r>
              <a:rPr lang="en-US" baseline="0" dirty="0" smtClean="0"/>
              <a:t> actually in charge of your brain? Key area is the prefrontal cortex</a:t>
            </a:r>
            <a:endParaRPr lang="en-US" dirty="0" smtClean="0"/>
          </a:p>
          <a:p>
            <a:endParaRPr lang="en-US" dirty="0" smtClean="0"/>
          </a:p>
          <a:p>
            <a:endParaRPr lang="en-US" dirty="0" smtClean="0"/>
          </a:p>
          <a:p>
            <a:r>
              <a:rPr lang="en-US" dirty="0" smtClean="0"/>
              <a:t>Includes more “cold” task based areas (DLPFC)</a:t>
            </a:r>
            <a:r>
              <a:rPr lang="en-US" baseline="0" dirty="0" smtClean="0"/>
              <a:t>, emotional &amp; decision making areas (VMPFC &amp; OFC)</a:t>
            </a:r>
          </a:p>
          <a:p>
            <a:r>
              <a:rPr lang="en-US" baseline="0" dirty="0" smtClean="0"/>
              <a:t>Motor areas (Motor cortex)</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9</a:t>
            </a:fld>
            <a:endParaRPr lang="en-US"/>
          </a:p>
        </p:txBody>
      </p:sp>
    </p:spTree>
    <p:extLst>
      <p:ext uri="{BB962C8B-B14F-4D97-AF65-F5344CB8AC3E}">
        <p14:creationId xmlns:p14="http://schemas.microsoft.com/office/powerpoint/2010/main" val="132923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link.springer.com</a:t>
            </a:r>
            <a:r>
              <a:rPr lang="en-US" dirty="0" smtClean="0"/>
              <a:t>/article/10.1007/s11065-007-9040-z</a:t>
            </a:r>
            <a:endParaRPr lang="en-US" dirty="0"/>
          </a:p>
        </p:txBody>
      </p:sp>
      <p:sp>
        <p:nvSpPr>
          <p:cNvPr id="4" name="Slide Number Placeholder 3"/>
          <p:cNvSpPr>
            <a:spLocks noGrp="1"/>
          </p:cNvSpPr>
          <p:nvPr>
            <p:ph type="sldNum" idx="10"/>
          </p:nvPr>
        </p:nvSpPr>
        <p:spPr/>
        <p:txBody>
          <a:bodyPr/>
          <a:lstStyle/>
          <a:p>
            <a:fld id="{47050F4D-C8E8-3F4B-A05D-07E398CC0A55}" type="slidenum">
              <a:rPr lang="en-US" smtClean="0"/>
              <a:pPr/>
              <a:t>10</a:t>
            </a:fld>
            <a:endParaRPr lang="en-US"/>
          </a:p>
        </p:txBody>
      </p:sp>
    </p:spTree>
    <p:extLst>
      <p:ext uri="{BB962C8B-B14F-4D97-AF65-F5344CB8AC3E}">
        <p14:creationId xmlns:p14="http://schemas.microsoft.com/office/powerpoint/2010/main" val="1315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44FF46-E189-824C-8DDB-C86B7D58BF79}" type="slidenum">
              <a:rPr lang="en-US"/>
              <a:pPr/>
              <a:t>11</a:t>
            </a:fld>
            <a:endParaRPr lang="en-US"/>
          </a:p>
        </p:txBody>
      </p:sp>
      <p:sp>
        <p:nvSpPr>
          <p:cNvPr id="52225" name="Text Box 1"/>
          <p:cNvSpPr txBox="1">
            <a:spLocks noGrp="1" noRot="1" noChangeAspect="1" noChangeArrowheads="1"/>
          </p:cNvSpPr>
          <p:nvPr>
            <p:ph type="sldImg"/>
          </p:nvPr>
        </p:nvSpPr>
        <p:spPr bwMode="auto">
          <a:xfrm>
            <a:off x="1373188" y="765175"/>
            <a:ext cx="5024437" cy="37703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2226" name="Text Box 2"/>
          <p:cNvSpPr txBox="1">
            <a:spLocks noGrp="1" noChangeArrowheads="1"/>
          </p:cNvSpPr>
          <p:nvPr>
            <p:ph type="body" idx="1"/>
          </p:nvPr>
        </p:nvSpPr>
        <p:spPr bwMode="auto">
          <a:xfrm>
            <a:off x="776914" y="4777554"/>
            <a:ext cx="6218573" cy="4441526"/>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“Central executive”-</a:t>
            </a:r>
            <a:r>
              <a:rPr lang="en-US" baseline="0" dirty="0" smtClean="0"/>
              <a:t>  The idea of a boss or CEO that controls the actions of all of the lower level brain areas</a:t>
            </a:r>
          </a:p>
          <a:p>
            <a:endParaRPr lang="en-US" baseline="0" dirty="0" smtClean="0"/>
          </a:p>
          <a:p>
            <a:r>
              <a:rPr lang="en-US" baseline="0" dirty="0" smtClean="0"/>
              <a:t>Top-down biasing – information from the executive gets sent down to lower level workers in the company</a:t>
            </a:r>
          </a:p>
          <a:p>
            <a:endParaRPr lang="en-US" baseline="0" dirty="0" smtClean="0"/>
          </a:p>
          <a:p>
            <a:r>
              <a:rPr lang="en-US" baseline="0" dirty="0" smtClean="0"/>
              <a:t>The PFC does this by maintaining task goals or rules, which bias processing in lower/posterior areas</a:t>
            </a:r>
          </a:p>
        </p:txBody>
      </p:sp>
    </p:spTree>
    <p:extLst>
      <p:ext uri="{BB962C8B-B14F-4D97-AF65-F5344CB8AC3E}">
        <p14:creationId xmlns:p14="http://schemas.microsoft.com/office/powerpoint/2010/main" val="980927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7058" indent="0" algn="ctr">
              <a:buNone/>
              <a:defRPr/>
            </a:lvl2pPr>
            <a:lvl3pPr marL="914115" indent="0" algn="ctr">
              <a:buNone/>
              <a:defRPr/>
            </a:lvl3pPr>
            <a:lvl4pPr marL="1371173" indent="0" algn="ctr">
              <a:buNone/>
              <a:defRPr/>
            </a:lvl4pPr>
            <a:lvl5pPr marL="1828231" indent="0" algn="ctr">
              <a:buNone/>
              <a:defRPr/>
            </a:lvl5pPr>
            <a:lvl6pPr marL="2285289" indent="0" algn="ctr">
              <a:buNone/>
              <a:defRPr/>
            </a:lvl6pPr>
            <a:lvl7pPr marL="2742347" indent="0" algn="ctr">
              <a:buNone/>
              <a:defRPr/>
            </a:lvl7pPr>
            <a:lvl8pPr marL="3199405" indent="0" algn="ctr">
              <a:buNone/>
              <a:defRPr/>
            </a:lvl8pPr>
            <a:lvl9pPr marL="3656462"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503080" y="301752"/>
            <a:ext cx="9066531" cy="1261004"/>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503079" y="2161495"/>
            <a:ext cx="4456296" cy="4599331"/>
          </a:xfrm>
        </p:spPr>
        <p:txBody>
          <a:bodyPr/>
          <a:lstStyle/>
          <a:p>
            <a:endParaRPr lang="en-US"/>
          </a:p>
        </p:txBody>
      </p:sp>
      <p:sp>
        <p:nvSpPr>
          <p:cNvPr id="4" name="Text Placeholder 3"/>
          <p:cNvSpPr>
            <a:spLocks noGrp="1"/>
          </p:cNvSpPr>
          <p:nvPr>
            <p:ph type="body" sz="half" idx="2"/>
          </p:nvPr>
        </p:nvSpPr>
        <p:spPr>
          <a:xfrm>
            <a:off x="5111728" y="2161495"/>
            <a:ext cx="4457883" cy="45993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a:xfrm>
            <a:off x="503080" y="6889471"/>
            <a:ext cx="2345586" cy="519331"/>
          </a:xfrm>
        </p:spPr>
        <p:txBody>
          <a:bodyPr/>
          <a:lstStyle>
            <a:lvl1pPr>
              <a:defRPr/>
            </a:lvl1pPr>
          </a:lstStyle>
          <a:p>
            <a:endParaRPr lang="en-US"/>
          </a:p>
        </p:txBody>
      </p:sp>
      <p:sp>
        <p:nvSpPr>
          <p:cNvPr id="6" name="Footer Placeholder 5"/>
          <p:cNvSpPr>
            <a:spLocks noGrp="1"/>
          </p:cNvSpPr>
          <p:nvPr>
            <p:ph type="ftr" idx="11"/>
          </p:nvPr>
        </p:nvSpPr>
        <p:spPr>
          <a:xfrm>
            <a:off x="3446964" y="6889471"/>
            <a:ext cx="3193044" cy="519331"/>
          </a:xfrm>
        </p:spPr>
        <p:txBody>
          <a:bodyPr/>
          <a:lstStyle>
            <a:lvl1pPr>
              <a:defRPr/>
            </a:lvl1pPr>
          </a:lstStyle>
          <a:p>
            <a:endParaRPr lang="en-US"/>
          </a:p>
        </p:txBody>
      </p:sp>
      <p:sp>
        <p:nvSpPr>
          <p:cNvPr id="7" name="Slide Number Placeholder 6"/>
          <p:cNvSpPr>
            <a:spLocks noGrp="1"/>
          </p:cNvSpPr>
          <p:nvPr>
            <p:ph type="sldNum" idx="12"/>
          </p:nvPr>
        </p:nvSpPr>
        <p:spPr>
          <a:xfrm>
            <a:off x="7225612" y="6889471"/>
            <a:ext cx="2345586" cy="519331"/>
          </a:xfrm>
        </p:spPr>
        <p:txBody>
          <a:bodyPr/>
          <a:lstStyle>
            <a:lvl1pPr>
              <a:defRPr/>
            </a:lvl1pPr>
          </a:lstStyle>
          <a:p>
            <a:fld id="{AC892B58-B93D-664B-B7BF-3DAE838D9EA3}" type="slidenum">
              <a:rPr lang="en-US"/>
              <a:pPr/>
              <a:t>‹#›</a:t>
            </a:fld>
            <a:endParaRPr lang="en-US"/>
          </a:p>
        </p:txBody>
      </p:sp>
    </p:spTree>
    <p:extLst>
      <p:ext uri="{BB962C8B-B14F-4D97-AF65-F5344CB8AC3E}">
        <p14:creationId xmlns:p14="http://schemas.microsoft.com/office/powerpoint/2010/main" val="4246089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03080" y="301752"/>
            <a:ext cx="9066531" cy="1261004"/>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3079" y="2161495"/>
            <a:ext cx="4456296" cy="45993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111728" y="2161495"/>
            <a:ext cx="4457883" cy="4599331"/>
          </a:xfrm>
        </p:spPr>
        <p:txBody>
          <a:bodyPr/>
          <a:lstStyle/>
          <a:p>
            <a:endParaRPr lang="en-US"/>
          </a:p>
        </p:txBody>
      </p:sp>
      <p:sp>
        <p:nvSpPr>
          <p:cNvPr id="5" name="Date Placeholder 4"/>
          <p:cNvSpPr>
            <a:spLocks noGrp="1"/>
          </p:cNvSpPr>
          <p:nvPr>
            <p:ph type="dt" idx="10"/>
          </p:nvPr>
        </p:nvSpPr>
        <p:spPr>
          <a:xfrm>
            <a:off x="503080" y="6889471"/>
            <a:ext cx="2345586" cy="519331"/>
          </a:xfrm>
        </p:spPr>
        <p:txBody>
          <a:bodyPr/>
          <a:lstStyle>
            <a:lvl1pPr>
              <a:defRPr/>
            </a:lvl1pPr>
          </a:lstStyle>
          <a:p>
            <a:endParaRPr lang="en-US"/>
          </a:p>
        </p:txBody>
      </p:sp>
      <p:sp>
        <p:nvSpPr>
          <p:cNvPr id="6" name="Footer Placeholder 5"/>
          <p:cNvSpPr>
            <a:spLocks noGrp="1"/>
          </p:cNvSpPr>
          <p:nvPr>
            <p:ph type="ftr" idx="11"/>
          </p:nvPr>
        </p:nvSpPr>
        <p:spPr>
          <a:xfrm>
            <a:off x="3446964" y="6889471"/>
            <a:ext cx="3193044" cy="519331"/>
          </a:xfrm>
        </p:spPr>
        <p:txBody>
          <a:bodyPr/>
          <a:lstStyle>
            <a:lvl1pPr>
              <a:defRPr/>
            </a:lvl1pPr>
          </a:lstStyle>
          <a:p>
            <a:endParaRPr lang="en-US"/>
          </a:p>
        </p:txBody>
      </p:sp>
      <p:sp>
        <p:nvSpPr>
          <p:cNvPr id="7" name="Slide Number Placeholder 6"/>
          <p:cNvSpPr>
            <a:spLocks noGrp="1"/>
          </p:cNvSpPr>
          <p:nvPr>
            <p:ph type="sldNum" idx="12"/>
          </p:nvPr>
        </p:nvSpPr>
        <p:spPr>
          <a:xfrm>
            <a:off x="7225612" y="6889471"/>
            <a:ext cx="2345586" cy="519331"/>
          </a:xfrm>
        </p:spPr>
        <p:txBody>
          <a:bodyPr/>
          <a:lstStyle>
            <a:lvl1pPr>
              <a:defRPr/>
            </a:lvl1pPr>
          </a:lstStyle>
          <a:p>
            <a:fld id="{75C3D312-9D6A-AD4C-AD76-89DAB9ECD60D}" type="slidenum">
              <a:rPr lang="en-US"/>
              <a:pPr/>
              <a:t>‹#›</a:t>
            </a:fld>
            <a:endParaRPr lang="en-US"/>
          </a:p>
        </p:txBody>
      </p:sp>
    </p:spTree>
    <p:extLst>
      <p:ext uri="{BB962C8B-B14F-4D97-AF65-F5344CB8AC3E}">
        <p14:creationId xmlns:p14="http://schemas.microsoft.com/office/powerpoint/2010/main" val="83610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1"/>
            <a:ext cx="8566150"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7058" indent="0">
              <a:buNone/>
              <a:defRPr sz="1800"/>
            </a:lvl2pPr>
            <a:lvl3pPr marL="914115" indent="0">
              <a:buNone/>
              <a:defRPr sz="1700"/>
            </a:lvl3pPr>
            <a:lvl4pPr marL="1371173" indent="0">
              <a:buNone/>
              <a:defRPr sz="1400"/>
            </a:lvl4pPr>
            <a:lvl5pPr marL="1828231" indent="0">
              <a:buNone/>
              <a:defRPr sz="1400"/>
            </a:lvl5pPr>
            <a:lvl6pPr marL="2285289" indent="0">
              <a:buNone/>
              <a:defRPr sz="1400"/>
            </a:lvl6pPr>
            <a:lvl7pPr marL="2742347" indent="0">
              <a:buNone/>
              <a:defRPr sz="1400"/>
            </a:lvl7pPr>
            <a:lvl8pPr marL="3199405" indent="0">
              <a:buNone/>
              <a:defRPr sz="1400"/>
            </a:lvl8pPr>
            <a:lvl9pPr marL="3656462"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70066"/>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770066"/>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1" y="303213"/>
            <a:ext cx="9070975" cy="126047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41" y="1692276"/>
            <a:ext cx="4452937" cy="706438"/>
          </a:xfrm>
        </p:spPr>
        <p:txBody>
          <a:bodyPr anchor="b"/>
          <a:lstStyle>
            <a:lvl1pPr marL="0" indent="0">
              <a:buNone/>
              <a:defRPr sz="2400" b="1"/>
            </a:lvl1pPr>
            <a:lvl2pPr marL="457058" indent="0">
              <a:buNone/>
              <a:defRPr sz="2000" b="1"/>
            </a:lvl2pPr>
            <a:lvl3pPr marL="914115" indent="0">
              <a:buNone/>
              <a:defRPr sz="1800" b="1"/>
            </a:lvl3pPr>
            <a:lvl4pPr marL="1371173" indent="0">
              <a:buNone/>
              <a:defRPr sz="1700" b="1"/>
            </a:lvl4pPr>
            <a:lvl5pPr marL="1828231" indent="0">
              <a:buNone/>
              <a:defRPr sz="1700" b="1"/>
            </a:lvl5pPr>
            <a:lvl6pPr marL="2285289" indent="0">
              <a:buNone/>
              <a:defRPr sz="1700" b="1"/>
            </a:lvl6pPr>
            <a:lvl7pPr marL="2742347" indent="0">
              <a:buNone/>
              <a:defRPr sz="1700" b="1"/>
            </a:lvl7pPr>
            <a:lvl8pPr marL="3199405" indent="0">
              <a:buNone/>
              <a:defRPr sz="1700" b="1"/>
            </a:lvl8pPr>
            <a:lvl9pPr marL="3656462"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3241" y="2398716"/>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9691" y="1692276"/>
            <a:ext cx="4454525" cy="706438"/>
          </a:xfrm>
        </p:spPr>
        <p:txBody>
          <a:bodyPr anchor="b"/>
          <a:lstStyle>
            <a:lvl1pPr marL="0" indent="0">
              <a:buNone/>
              <a:defRPr sz="2400" b="1"/>
            </a:lvl1pPr>
            <a:lvl2pPr marL="457058" indent="0">
              <a:buNone/>
              <a:defRPr sz="2000" b="1"/>
            </a:lvl2pPr>
            <a:lvl3pPr marL="914115" indent="0">
              <a:buNone/>
              <a:defRPr sz="1800" b="1"/>
            </a:lvl3pPr>
            <a:lvl4pPr marL="1371173" indent="0">
              <a:buNone/>
              <a:defRPr sz="1700" b="1"/>
            </a:lvl4pPr>
            <a:lvl5pPr marL="1828231" indent="0">
              <a:buNone/>
              <a:defRPr sz="1700" b="1"/>
            </a:lvl5pPr>
            <a:lvl6pPr marL="2285289" indent="0">
              <a:buNone/>
              <a:defRPr sz="1700" b="1"/>
            </a:lvl6pPr>
            <a:lvl7pPr marL="2742347" indent="0">
              <a:buNone/>
              <a:defRPr sz="1700" b="1"/>
            </a:lvl7pPr>
            <a:lvl8pPr marL="3199405" indent="0">
              <a:buNone/>
              <a:defRPr sz="1700" b="1"/>
            </a:lvl8pPr>
            <a:lvl9pPr marL="3656462"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19691" y="2398716"/>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1" y="301628"/>
            <a:ext cx="3316287" cy="128111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0178"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1" y="1582738"/>
            <a:ext cx="3316287" cy="5173662"/>
          </a:xfrm>
        </p:spPr>
        <p:txBody>
          <a:bodyPr/>
          <a:lstStyle>
            <a:lvl1pPr marL="0" indent="0">
              <a:buNone/>
              <a:defRPr sz="1400"/>
            </a:lvl1pPr>
            <a:lvl2pPr marL="457058" indent="0">
              <a:buNone/>
              <a:defRPr sz="1200"/>
            </a:lvl2pPr>
            <a:lvl3pPr marL="914115" indent="0">
              <a:buNone/>
              <a:defRPr sz="1000"/>
            </a:lvl3pPr>
            <a:lvl4pPr marL="1371173" indent="0">
              <a:buNone/>
              <a:defRPr sz="900"/>
            </a:lvl4pPr>
            <a:lvl5pPr marL="1828231" indent="0">
              <a:buNone/>
              <a:defRPr sz="900"/>
            </a:lvl5pPr>
            <a:lvl6pPr marL="2285289" indent="0">
              <a:buNone/>
              <a:defRPr sz="900"/>
            </a:lvl6pPr>
            <a:lvl7pPr marL="2742347" indent="0">
              <a:buNone/>
              <a:defRPr sz="900"/>
            </a:lvl7pPr>
            <a:lvl8pPr marL="3199405" indent="0">
              <a:buNone/>
              <a:defRPr sz="900"/>
            </a:lvl8pPr>
            <a:lvl9pPr marL="3656462"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2" y="5294316"/>
            <a:ext cx="6046789" cy="62388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4852" y="676275"/>
            <a:ext cx="6046789" cy="4537075"/>
          </a:xfrm>
        </p:spPr>
        <p:txBody>
          <a:bodyPr/>
          <a:lstStyle>
            <a:lvl1pPr marL="0" indent="0">
              <a:buNone/>
              <a:defRPr sz="3200"/>
            </a:lvl1pPr>
            <a:lvl2pPr marL="457058" indent="0">
              <a:buNone/>
              <a:defRPr sz="2800"/>
            </a:lvl2pPr>
            <a:lvl3pPr marL="914115" indent="0">
              <a:buNone/>
              <a:defRPr sz="2400"/>
            </a:lvl3pPr>
            <a:lvl4pPr marL="1371173" indent="0">
              <a:buNone/>
              <a:defRPr sz="2000"/>
            </a:lvl4pPr>
            <a:lvl5pPr marL="1828231" indent="0">
              <a:buNone/>
              <a:defRPr sz="2000"/>
            </a:lvl5pPr>
            <a:lvl6pPr marL="2285289" indent="0">
              <a:buNone/>
              <a:defRPr sz="2000"/>
            </a:lvl6pPr>
            <a:lvl7pPr marL="2742347" indent="0">
              <a:buNone/>
              <a:defRPr sz="2000"/>
            </a:lvl7pPr>
            <a:lvl8pPr marL="3199405" indent="0">
              <a:buNone/>
              <a:defRPr sz="2000"/>
            </a:lvl8pPr>
            <a:lvl9pPr marL="3656462"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974852" y="5918200"/>
            <a:ext cx="6046789" cy="889000"/>
          </a:xfrm>
        </p:spPr>
        <p:txBody>
          <a:bodyPr/>
          <a:lstStyle>
            <a:lvl1pPr marL="0" indent="0">
              <a:buNone/>
              <a:defRPr sz="1400"/>
            </a:lvl1pPr>
            <a:lvl2pPr marL="457058" indent="0">
              <a:buNone/>
              <a:defRPr sz="1200"/>
            </a:lvl2pPr>
            <a:lvl3pPr marL="914115" indent="0">
              <a:buNone/>
              <a:defRPr sz="1000"/>
            </a:lvl3pPr>
            <a:lvl4pPr marL="1371173" indent="0">
              <a:buNone/>
              <a:defRPr sz="900"/>
            </a:lvl4pPr>
            <a:lvl5pPr marL="1828231" indent="0">
              <a:buNone/>
              <a:defRPr sz="900"/>
            </a:lvl5pPr>
            <a:lvl6pPr marL="2285289" indent="0">
              <a:buNone/>
              <a:defRPr sz="900"/>
            </a:lvl6pPr>
            <a:lvl7pPr marL="2742347" indent="0">
              <a:buNone/>
              <a:defRPr sz="900"/>
            </a:lvl7pPr>
            <a:lvl8pPr marL="3199405" indent="0">
              <a:buNone/>
              <a:defRPr sz="900"/>
            </a:lvl8pPr>
            <a:lvl9pPr marL="3656462"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2"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smtClean="0"/>
              <a:t>Click to edit Master title style</a:t>
            </a:r>
            <a:endParaRPr lang="en-US"/>
          </a:p>
        </p:txBody>
      </p:sp>
      <p:sp>
        <p:nvSpPr>
          <p:cNvPr id="1026" name="Rectangle 2"/>
          <p:cNvSpPr>
            <a:spLocks noGrp="1" noChangeArrowheads="1"/>
          </p:cNvSpPr>
          <p:nvPr>
            <p:ph type="body" idx="1"/>
          </p:nvPr>
        </p:nvSpPr>
        <p:spPr bwMode="auto">
          <a:xfrm>
            <a:off x="503242" y="1770066"/>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7" name="Rectangle 3"/>
          <p:cNvSpPr>
            <a:spLocks noGrp="1" noChangeArrowheads="1"/>
          </p:cNvSpPr>
          <p:nvPr>
            <p:ph type="dt"/>
          </p:nvPr>
        </p:nvSpPr>
        <p:spPr bwMode="auto">
          <a:xfrm>
            <a:off x="503242"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675" algn="l"/>
                <a:tab pos="1447347" algn="l"/>
                <a:tab pos="2171025"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675" algn="l"/>
                <a:tab pos="1447347" algn="l"/>
                <a:tab pos="2171025" algn="l"/>
                <a:tab pos="28947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1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675" algn="l"/>
                <a:tab pos="1447347" algn="l"/>
                <a:tab pos="2171025"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665"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499"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3332"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9164"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6221"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3281"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50337"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7397" indent="-215834" algn="ctr" defTabSz="45705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665" indent="-323749" algn="l" defTabSz="45705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3332" indent="-287248" algn="l" defTabSz="45705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996" indent="-215834" algn="l" defTabSz="45705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6663" indent="-215834" algn="l" defTabSz="45705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832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5386"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2444"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9502"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6559" indent="-215834" algn="l" defTabSz="45705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7058" rtl="0" eaLnBrk="1" latinLnBrk="0" hangingPunct="1">
        <a:defRPr sz="1800" kern="1200">
          <a:solidFill>
            <a:schemeClr val="tx1"/>
          </a:solidFill>
          <a:latin typeface="+mn-lt"/>
          <a:ea typeface="+mn-ea"/>
          <a:cs typeface="+mn-cs"/>
        </a:defRPr>
      </a:lvl1pPr>
      <a:lvl2pPr marL="457058" algn="l" defTabSz="457058" rtl="0" eaLnBrk="1" latinLnBrk="0" hangingPunct="1">
        <a:defRPr sz="1800" kern="1200">
          <a:solidFill>
            <a:schemeClr val="tx1"/>
          </a:solidFill>
          <a:latin typeface="+mn-lt"/>
          <a:ea typeface="+mn-ea"/>
          <a:cs typeface="+mn-cs"/>
        </a:defRPr>
      </a:lvl2pPr>
      <a:lvl3pPr marL="914115" algn="l" defTabSz="457058" rtl="0" eaLnBrk="1" latinLnBrk="0" hangingPunct="1">
        <a:defRPr sz="1800" kern="1200">
          <a:solidFill>
            <a:schemeClr val="tx1"/>
          </a:solidFill>
          <a:latin typeface="+mn-lt"/>
          <a:ea typeface="+mn-ea"/>
          <a:cs typeface="+mn-cs"/>
        </a:defRPr>
      </a:lvl3pPr>
      <a:lvl4pPr marL="1371173" algn="l" defTabSz="457058" rtl="0" eaLnBrk="1" latinLnBrk="0" hangingPunct="1">
        <a:defRPr sz="1800" kern="1200">
          <a:solidFill>
            <a:schemeClr val="tx1"/>
          </a:solidFill>
          <a:latin typeface="+mn-lt"/>
          <a:ea typeface="+mn-ea"/>
          <a:cs typeface="+mn-cs"/>
        </a:defRPr>
      </a:lvl4pPr>
      <a:lvl5pPr marL="1828231" algn="l" defTabSz="457058" rtl="0" eaLnBrk="1" latinLnBrk="0" hangingPunct="1">
        <a:defRPr sz="1800" kern="1200">
          <a:solidFill>
            <a:schemeClr val="tx1"/>
          </a:solidFill>
          <a:latin typeface="+mn-lt"/>
          <a:ea typeface="+mn-ea"/>
          <a:cs typeface="+mn-cs"/>
        </a:defRPr>
      </a:lvl5pPr>
      <a:lvl6pPr marL="2285289" algn="l" defTabSz="457058" rtl="0" eaLnBrk="1" latinLnBrk="0" hangingPunct="1">
        <a:defRPr sz="1800" kern="1200">
          <a:solidFill>
            <a:schemeClr val="tx1"/>
          </a:solidFill>
          <a:latin typeface="+mn-lt"/>
          <a:ea typeface="+mn-ea"/>
          <a:cs typeface="+mn-cs"/>
        </a:defRPr>
      </a:lvl6pPr>
      <a:lvl7pPr marL="2742347" algn="l" defTabSz="457058" rtl="0" eaLnBrk="1" latinLnBrk="0" hangingPunct="1">
        <a:defRPr sz="1800" kern="1200">
          <a:solidFill>
            <a:schemeClr val="tx1"/>
          </a:solidFill>
          <a:latin typeface="+mn-lt"/>
          <a:ea typeface="+mn-ea"/>
          <a:cs typeface="+mn-cs"/>
        </a:defRPr>
      </a:lvl7pPr>
      <a:lvl8pPr marL="3199405" algn="l" defTabSz="457058" rtl="0" eaLnBrk="1" latinLnBrk="0" hangingPunct="1">
        <a:defRPr sz="1800" kern="1200">
          <a:solidFill>
            <a:schemeClr val="tx1"/>
          </a:solidFill>
          <a:latin typeface="+mn-lt"/>
          <a:ea typeface="+mn-ea"/>
          <a:cs typeface="+mn-cs"/>
        </a:defRPr>
      </a:lvl8pPr>
      <a:lvl9pPr marL="3656462" algn="l" defTabSz="4570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Executive Function</a:t>
            </a:r>
            <a:endParaRPr lang="en-US" dirty="0"/>
          </a:p>
        </p:txBody>
      </p:sp>
      <p:sp>
        <p:nvSpPr>
          <p:cNvPr id="3" name="Subtitle 2"/>
          <p:cNvSpPr>
            <a:spLocks noGrp="1"/>
          </p:cNvSpPr>
          <p:nvPr>
            <p:ph type="subTitle" idx="1"/>
          </p:nvPr>
        </p:nvSpPr>
        <p:spPr/>
        <p:txBody>
          <a:bodyPr/>
          <a:lstStyle/>
          <a:p>
            <a:endParaRPr lang="en-US" dirty="0"/>
          </a:p>
          <a:p>
            <a:r>
              <a:rPr lang="en-US" dirty="0"/>
              <a:t>Computational Cognitive Neuroscience</a:t>
            </a:r>
          </a:p>
          <a:p>
            <a:r>
              <a:rPr lang="en-US" dirty="0" smtClean="0"/>
              <a:t>Jessica Mollick, Randy O’Reilly</a:t>
            </a:r>
            <a:endParaRPr lang="en-US" dirty="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Baddeley/Hitch model</a:t>
            </a:r>
            <a:endParaRPr lang="en-US" dirty="0"/>
          </a:p>
        </p:txBody>
      </p:sp>
      <p:sp>
        <p:nvSpPr>
          <p:cNvPr id="3" name="Text Placeholder 2"/>
          <p:cNvSpPr>
            <a:spLocks noGrp="1"/>
          </p:cNvSpPr>
          <p:nvPr>
            <p:ph type="body" sz="half" idx="1"/>
          </p:nvPr>
        </p:nvSpPr>
        <p:spPr>
          <a:xfrm>
            <a:off x="503079" y="3933825"/>
            <a:ext cx="8879046" cy="2827001"/>
          </a:xfrm>
        </p:spPr>
        <p:txBody>
          <a:bodyPr/>
          <a:lstStyle/>
          <a:p>
            <a:r>
              <a:rPr lang="en-US" dirty="0" smtClean="0"/>
              <a:t>Influential account of working memory</a:t>
            </a:r>
          </a:p>
          <a:p>
            <a:pPr lvl="1"/>
            <a:r>
              <a:rPr lang="en-US" dirty="0" smtClean="0"/>
              <a:t>Phonological loop: Hold information for a few seconds, maintain through rehearsal</a:t>
            </a:r>
          </a:p>
          <a:p>
            <a:pPr lvl="1"/>
            <a:r>
              <a:rPr lang="en-US" dirty="0" smtClean="0"/>
              <a:t>Central executive: Switch &amp; focus attention</a:t>
            </a:r>
          </a:p>
          <a:p>
            <a:pPr lvl="1"/>
            <a:r>
              <a:rPr lang="en-US" dirty="0" smtClean="0"/>
              <a:t>Visuospatial sketchpad: ongoing manipulation of visual/spatial items</a:t>
            </a:r>
          </a:p>
        </p:txBody>
      </p:sp>
      <p:pic>
        <p:nvPicPr>
          <p:cNvPr id="5" name="Picture Placeholder 4"/>
          <p:cNvPicPr>
            <a:picLocks noGrp="1" noChangeAspect="1"/>
          </p:cNvPicPr>
          <p:nvPr>
            <p:ph type="clipArt" sz="half" idx="2"/>
          </p:nvPr>
        </p:nvPicPr>
        <p:blipFill>
          <a:blip r:embed="rId3">
            <a:extLst>
              <a:ext uri="{28A0092B-C50C-407E-A947-70E740481C1C}">
                <a14:useLocalDpi xmlns:a14="http://schemas.microsoft.com/office/drawing/2010/main" val="0"/>
              </a:ext>
            </a:extLst>
          </a:blip>
          <a:stretch>
            <a:fillRect/>
          </a:stretch>
        </p:blipFill>
        <p:spPr>
          <a:xfrm>
            <a:off x="2447925" y="1548468"/>
            <a:ext cx="4457700" cy="1651000"/>
          </a:xfrm>
        </p:spPr>
      </p:pic>
    </p:spTree>
    <p:extLst>
      <p:ext uri="{BB962C8B-B14F-4D97-AF65-F5344CB8AC3E}">
        <p14:creationId xmlns:p14="http://schemas.microsoft.com/office/powerpoint/2010/main" val="1614124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080" y="301755"/>
            <a:ext cx="9068118" cy="1262593"/>
          </a:xfrm>
          <a:ln/>
        </p:spPr>
        <p:txBody>
          <a:bodyPr tIns="38795"/>
          <a:lstStyle/>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US"/>
              <a:t>Key Idea: Top-Down Biasing</a:t>
            </a:r>
          </a:p>
        </p:txBody>
      </p:sp>
      <p:sp>
        <p:nvSpPr>
          <p:cNvPr id="9218" name="Rectangle 2"/>
          <p:cNvSpPr>
            <a:spLocks noGrp="1" noChangeArrowheads="1"/>
          </p:cNvSpPr>
          <p:nvPr>
            <p:ph type="body" idx="1"/>
          </p:nvPr>
        </p:nvSpPr>
        <p:spPr>
          <a:xfrm>
            <a:off x="503079" y="5588763"/>
            <a:ext cx="8638041" cy="1272121"/>
          </a:xfrm>
          <a:ln/>
        </p:spPr>
        <p:txBody>
          <a:bodyPr/>
          <a:lstStyle/>
          <a:p>
            <a:pPr>
              <a:buFont typeface="Wingdings" charset="0"/>
              <a:buChar char=""/>
              <a:tabLst>
                <a:tab pos="723675" algn="l"/>
                <a:tab pos="1447347" algn="l"/>
                <a:tab pos="2171025" algn="l"/>
                <a:tab pos="2894700" algn="l"/>
                <a:tab pos="3618373" algn="l"/>
                <a:tab pos="4342050" algn="l"/>
                <a:tab pos="5065724" algn="l"/>
                <a:tab pos="5789399" algn="l"/>
                <a:tab pos="6513074" algn="l"/>
                <a:tab pos="7236749" algn="l"/>
                <a:tab pos="7960424" algn="l"/>
              </a:tabLst>
            </a:pPr>
            <a:r>
              <a:rPr lang="en-US"/>
              <a:t>PFC active maintenance provides top-down biasing of posterior-cortical processing</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256" y="1345178"/>
            <a:ext cx="2970864" cy="322874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220" name="Line 4"/>
          <p:cNvSpPr>
            <a:spLocks noChangeShapeType="1"/>
          </p:cNvSpPr>
          <p:nvPr/>
        </p:nvSpPr>
        <p:spPr bwMode="auto">
          <a:xfrm flipH="1">
            <a:off x="4568974" y="2515656"/>
            <a:ext cx="1602870" cy="914784"/>
          </a:xfrm>
          <a:prstGeom prst="line">
            <a:avLst/>
          </a:prstGeom>
          <a:noFill/>
          <a:ln w="9144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1410" tIns="45706" rIns="91410" bIns="45706"/>
          <a:lstStyle/>
          <a:p>
            <a:endParaRPr lang="en-US"/>
          </a:p>
        </p:txBody>
      </p:sp>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47" y="2593480"/>
            <a:ext cx="3807213" cy="266653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1087157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530058" y="109584"/>
            <a:ext cx="9068118" cy="1262592"/>
          </a:xfrm>
          <a:ln/>
        </p:spPr>
        <p:txBody>
          <a:bodyPr tIns="38795"/>
          <a:lstStyle/>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US"/>
              <a:t>The Homunculus Problem</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336" y="1516701"/>
            <a:ext cx="5027616" cy="557287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3373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 Takes a Network..</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1649506"/>
            <a:ext cx="8001000" cy="494179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566148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PFC maintaining?</a:t>
            </a:r>
            <a:endParaRPr lang="en-US" dirty="0"/>
          </a:p>
        </p:txBody>
      </p:sp>
      <p:sp>
        <p:nvSpPr>
          <p:cNvPr id="5" name="TextBox 4"/>
          <p:cNvSpPr txBox="1"/>
          <p:nvPr/>
        </p:nvSpPr>
        <p:spPr>
          <a:xfrm>
            <a:off x="1619250" y="6211838"/>
            <a:ext cx="7239000" cy="873509"/>
          </a:xfrm>
          <a:prstGeom prst="rect">
            <a:avLst/>
          </a:prstGeom>
          <a:noFill/>
        </p:spPr>
        <p:txBody>
          <a:bodyPr wrap="square" rtlCol="0">
            <a:spAutoFit/>
          </a:bodyPr>
          <a:lstStyle/>
          <a:p>
            <a:r>
              <a:rPr lang="en-US" dirty="0" smtClean="0"/>
              <a:t>Miller – 2000 - Monkey does several different tasks</a:t>
            </a:r>
          </a:p>
          <a:p>
            <a:r>
              <a:rPr lang="en-US" dirty="0" smtClean="0"/>
              <a:t>During the delay period, you see differences in activity depending on the task, meaning that the PFC encodes “task” rules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1419226"/>
            <a:ext cx="5229225" cy="4288128"/>
          </a:xfrm>
          <a:prstGeom prst="rect">
            <a:avLst/>
          </a:prstGeom>
        </p:spPr>
      </p:pic>
    </p:spTree>
    <p:extLst>
      <p:ext uri="{BB962C8B-B14F-4D97-AF65-F5344CB8AC3E}">
        <p14:creationId xmlns:p14="http://schemas.microsoft.com/office/powerpoint/2010/main" val="1462618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6"/>
            <a:ext cx="9067799" cy="889000"/>
          </a:xfrm>
        </p:spPr>
        <p:txBody>
          <a:bodyPr/>
          <a:lstStyle/>
          <a:p>
            <a:r>
              <a:rPr lang="en-US" dirty="0" smtClean="0"/>
              <a:t>PFC Does Active Maintenance</a:t>
            </a:r>
            <a:endParaRPr lang="en-US" dirty="0"/>
          </a:p>
        </p:txBody>
      </p:sp>
      <p:pic>
        <p:nvPicPr>
          <p:cNvPr id="4" name="Content Placeholder 3"/>
          <p:cNvPicPr>
            <a:picLocks noGrp="1" noChangeAspect="1"/>
          </p:cNvPicPr>
          <p:nvPr>
            <p:ph idx="1"/>
          </p:nvPr>
        </p:nvPicPr>
        <p:blipFill rotWithShape="1">
          <a:blip r:embed="rId3"/>
          <a:srcRect l="-790" r="-998"/>
          <a:stretch/>
        </p:blipFill>
        <p:spPr>
          <a:xfrm>
            <a:off x="2524125" y="1394746"/>
            <a:ext cx="5562600" cy="5892486"/>
          </a:xfrm>
          <a:prstGeom prst="rect">
            <a:avLst/>
          </a:prstGeom>
        </p:spPr>
      </p:pic>
    </p:spTree>
    <p:extLst>
      <p:ext uri="{BB962C8B-B14F-4D97-AF65-F5344CB8AC3E}">
        <p14:creationId xmlns:p14="http://schemas.microsoft.com/office/powerpoint/2010/main" val="2289708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Maintenance Can Do it All</a:t>
            </a:r>
            <a:endParaRPr lang="en-US" dirty="0"/>
          </a:p>
        </p:txBody>
      </p:sp>
      <p:sp>
        <p:nvSpPr>
          <p:cNvPr id="3" name="Content Placeholder 2"/>
          <p:cNvSpPr>
            <a:spLocks noGrp="1"/>
          </p:cNvSpPr>
          <p:nvPr>
            <p:ph idx="1"/>
          </p:nvPr>
        </p:nvSpPr>
        <p:spPr/>
        <p:txBody>
          <a:bodyPr/>
          <a:lstStyle/>
          <a:p>
            <a:pPr>
              <a:lnSpc>
                <a:spcPct val="80000"/>
              </a:lnSpc>
            </a:pPr>
            <a:r>
              <a:rPr lang="en-US" sz="2800" dirty="0"/>
              <a:t>Cognitive Control</a:t>
            </a:r>
          </a:p>
          <a:p>
            <a:pPr lvl="1">
              <a:lnSpc>
                <a:spcPct val="80000"/>
              </a:lnSpc>
            </a:pPr>
            <a:r>
              <a:rPr lang="en-US" sz="2400" dirty="0"/>
              <a:t>Maintained activity drives top-down biasing</a:t>
            </a:r>
          </a:p>
          <a:p>
            <a:pPr>
              <a:lnSpc>
                <a:spcPct val="80000"/>
              </a:lnSpc>
            </a:pPr>
            <a:r>
              <a:rPr lang="en-US" sz="2800" dirty="0"/>
              <a:t>Planning</a:t>
            </a:r>
          </a:p>
          <a:p>
            <a:pPr lvl="1">
              <a:lnSpc>
                <a:spcPct val="80000"/>
              </a:lnSpc>
            </a:pPr>
            <a:r>
              <a:rPr lang="en-US" sz="2400" dirty="0"/>
              <a:t>Think about things that are not there (future)</a:t>
            </a:r>
          </a:p>
          <a:p>
            <a:pPr>
              <a:lnSpc>
                <a:spcPct val="80000"/>
              </a:lnSpc>
            </a:pPr>
            <a:r>
              <a:rPr lang="en-US" sz="2800" dirty="0"/>
              <a:t>Motivation</a:t>
            </a:r>
          </a:p>
          <a:p>
            <a:pPr lvl="1">
              <a:lnSpc>
                <a:spcPct val="80000"/>
              </a:lnSpc>
            </a:pPr>
            <a:r>
              <a:rPr lang="en-US" sz="2400" dirty="0"/>
              <a:t>Maintain goals</a:t>
            </a:r>
          </a:p>
          <a:p>
            <a:pPr>
              <a:lnSpc>
                <a:spcPct val="80000"/>
              </a:lnSpc>
            </a:pPr>
            <a:r>
              <a:rPr lang="en-US" sz="2800" dirty="0"/>
              <a:t>Reward processing</a:t>
            </a:r>
          </a:p>
          <a:p>
            <a:pPr lvl="1">
              <a:lnSpc>
                <a:spcPct val="80000"/>
              </a:lnSpc>
            </a:pPr>
            <a:r>
              <a:rPr lang="en-US" sz="2400" dirty="0"/>
              <a:t>Maintain possible outcomes</a:t>
            </a:r>
          </a:p>
          <a:p>
            <a:pPr>
              <a:lnSpc>
                <a:spcPct val="80000"/>
              </a:lnSpc>
            </a:pPr>
            <a:r>
              <a:rPr lang="en-US" sz="2800" dirty="0"/>
              <a:t>Decision making</a:t>
            </a:r>
          </a:p>
          <a:p>
            <a:pPr lvl="1">
              <a:lnSpc>
                <a:spcPct val="80000"/>
              </a:lnSpc>
            </a:pPr>
            <a:r>
              <a:rPr lang="en-US" sz="2400" dirty="0"/>
              <a:t>Maintain alternatives</a:t>
            </a:r>
          </a:p>
        </p:txBody>
      </p:sp>
    </p:spTree>
    <p:extLst>
      <p:ext uri="{BB962C8B-B14F-4D97-AF65-F5344CB8AC3E}">
        <p14:creationId xmlns:p14="http://schemas.microsoft.com/office/powerpoint/2010/main" val="3973517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503242" y="346078"/>
            <a:ext cx="9069386" cy="1173163"/>
          </a:xfrm>
          <a:ln/>
        </p:spPr>
        <p:txBody>
          <a:bodyPr/>
          <a:lstStyle/>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GB"/>
              <a:t>The Need for Robust Maintenance</a:t>
            </a:r>
          </a:p>
        </p:txBody>
      </p:sp>
      <p:sp>
        <p:nvSpPr>
          <p:cNvPr id="15362" name="Rectangle 2"/>
          <p:cNvSpPr>
            <a:spLocks noGrp="1" noChangeArrowheads="1"/>
          </p:cNvSpPr>
          <p:nvPr>
            <p:ph type="body" idx="1"/>
          </p:nvPr>
        </p:nvSpPr>
        <p:spPr>
          <a:xfrm>
            <a:off x="503242" y="1770063"/>
            <a:ext cx="9069386" cy="4900612"/>
          </a:xfrm>
          <a:ln/>
        </p:spPr>
        <p:txBody>
          <a:bodyPr/>
          <a:lstStyle/>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GB" dirty="0"/>
              <a:t>"Every sound has to be an earthquake or tidal wave that topples governments and changes national boundaries and mutates whole species so they suddenly drift off the planet, across galaxies, only to return, years later, when nobody wants to know them cause their credit rating's bad or because they can't do the Mashed Potatoes.</a:t>
            </a:r>
            <a:r>
              <a:rPr lang="ja-JP" altLang="en-GB" dirty="0">
                <a:latin typeface="Arial"/>
              </a:rPr>
              <a:t>”</a:t>
            </a:r>
            <a:r>
              <a:rPr lang="en-GB" dirty="0"/>
              <a:t> - MFU by HC, 1998</a:t>
            </a:r>
          </a:p>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GB" dirty="0"/>
              <a:t>Subjective experience of PFC lesion: dreaming!</a:t>
            </a:r>
          </a:p>
        </p:txBody>
      </p:sp>
    </p:spTree>
    <p:extLst>
      <p:ext uri="{BB962C8B-B14F-4D97-AF65-F5344CB8AC3E}">
        <p14:creationId xmlns:p14="http://schemas.microsoft.com/office/powerpoint/2010/main" val="619903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Stroop</a:t>
            </a:r>
            <a:r>
              <a:rPr lang="en-US" dirty="0" smtClean="0"/>
              <a:t> Task: Top Down Biasing</a:t>
            </a:r>
            <a:endParaRPr lang="en-US" dirty="0"/>
          </a:p>
        </p:txBody>
      </p:sp>
      <p:sp>
        <p:nvSpPr>
          <p:cNvPr id="3" name="Content Placeholder 2"/>
          <p:cNvSpPr>
            <a:spLocks noGrp="1"/>
          </p:cNvSpPr>
          <p:nvPr>
            <p:ph idx="1"/>
          </p:nvPr>
        </p:nvSpPr>
        <p:spPr>
          <a:xfrm>
            <a:off x="1457325" y="2867025"/>
            <a:ext cx="6629400" cy="2163762"/>
          </a:xfrm>
        </p:spPr>
        <p:txBody>
          <a:bodyPr/>
          <a:lstStyle/>
          <a:p>
            <a:pPr marL="107916" indent="0" algn="ctr">
              <a:buNone/>
            </a:pPr>
            <a:r>
              <a:rPr lang="en-US" sz="9600" dirty="0">
                <a:solidFill>
                  <a:srgbClr val="FF0000"/>
                </a:solidFill>
              </a:rPr>
              <a:t>RED</a:t>
            </a:r>
            <a:endParaRPr lang="en-US" dirty="0">
              <a:solidFill>
                <a:srgbClr val="FF0000"/>
              </a:solidFill>
            </a:endParaRPr>
          </a:p>
        </p:txBody>
      </p:sp>
    </p:spTree>
    <p:extLst>
      <p:ext uri="{BB962C8B-B14F-4D97-AF65-F5344CB8AC3E}">
        <p14:creationId xmlns:p14="http://schemas.microsoft.com/office/powerpoint/2010/main" val="1218369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Stroop</a:t>
            </a:r>
            <a:r>
              <a:rPr lang="en-US" dirty="0" smtClean="0"/>
              <a:t> Task: Top Down Biasing</a:t>
            </a:r>
            <a:endParaRPr lang="en-US" dirty="0"/>
          </a:p>
        </p:txBody>
      </p:sp>
      <p:sp>
        <p:nvSpPr>
          <p:cNvPr id="3" name="Content Placeholder 2"/>
          <p:cNvSpPr>
            <a:spLocks noGrp="1"/>
          </p:cNvSpPr>
          <p:nvPr>
            <p:ph idx="1"/>
          </p:nvPr>
        </p:nvSpPr>
        <p:spPr>
          <a:xfrm>
            <a:off x="1457325" y="2867025"/>
            <a:ext cx="6629400" cy="2163762"/>
          </a:xfrm>
        </p:spPr>
        <p:txBody>
          <a:bodyPr/>
          <a:lstStyle/>
          <a:p>
            <a:pPr marL="107916" indent="0" algn="ctr">
              <a:buNone/>
            </a:pPr>
            <a:r>
              <a:rPr lang="en-US" sz="9600" dirty="0">
                <a:solidFill>
                  <a:schemeClr val="accent1"/>
                </a:solidFill>
              </a:rPr>
              <a:t>GREEN</a:t>
            </a:r>
            <a:endParaRPr lang="en-US" dirty="0">
              <a:solidFill>
                <a:schemeClr val="accent1"/>
              </a:solidFill>
            </a:endParaRPr>
          </a:p>
        </p:txBody>
      </p:sp>
    </p:spTree>
    <p:extLst>
      <p:ext uri="{BB962C8B-B14F-4D97-AF65-F5344CB8AC3E}">
        <p14:creationId xmlns:p14="http://schemas.microsoft.com/office/powerpoint/2010/main" val="3999202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executive function</a:t>
            </a:r>
            <a:endParaRPr lang="en-US" dirty="0"/>
          </a:p>
        </p:txBody>
      </p:sp>
      <p:sp>
        <p:nvSpPr>
          <p:cNvPr id="3" name="Content Placeholder 2"/>
          <p:cNvSpPr>
            <a:spLocks noGrp="1"/>
          </p:cNvSpPr>
          <p:nvPr>
            <p:ph idx="1"/>
          </p:nvPr>
        </p:nvSpPr>
        <p:spPr/>
        <p:txBody>
          <a:bodyPr/>
          <a:lstStyle/>
          <a:p>
            <a:r>
              <a:rPr lang="en-US" dirty="0" smtClean="0"/>
              <a:t>A process used to </a:t>
            </a:r>
            <a:r>
              <a:rPr lang="en-US" dirty="0" err="1" smtClean="0"/>
              <a:t>effortfully</a:t>
            </a:r>
            <a:r>
              <a:rPr lang="en-US" dirty="0" smtClean="0"/>
              <a:t> guide behavior towards a goal, especially in non-routine situations</a:t>
            </a:r>
          </a:p>
          <a:p>
            <a:r>
              <a:rPr lang="en-US" dirty="0" smtClean="0"/>
              <a:t>Multi-faceted, may include:</a:t>
            </a:r>
          </a:p>
          <a:p>
            <a:pPr lvl="1"/>
            <a:r>
              <a:rPr lang="en-US" dirty="0" smtClean="0"/>
              <a:t>Inhibiting familiar/stereotyped behavior</a:t>
            </a:r>
          </a:p>
          <a:p>
            <a:pPr lvl="1"/>
            <a:r>
              <a:rPr lang="en-US" dirty="0" smtClean="0"/>
              <a:t>Maintain an idea of which information is relevant right now</a:t>
            </a:r>
          </a:p>
          <a:p>
            <a:pPr lvl="1"/>
            <a:r>
              <a:rPr lang="en-US" dirty="0" smtClean="0"/>
              <a:t>Resist distracting information</a:t>
            </a:r>
          </a:p>
          <a:p>
            <a:pPr lvl="1"/>
            <a:r>
              <a:rPr lang="en-US" dirty="0" smtClean="0"/>
              <a:t>Switch between goals</a:t>
            </a:r>
          </a:p>
          <a:p>
            <a:r>
              <a:rPr lang="en-US" dirty="0" smtClean="0"/>
              <a:t>Definition from </a:t>
            </a:r>
            <a:r>
              <a:rPr lang="en-US" dirty="0" err="1" smtClean="0"/>
              <a:t>Banich</a:t>
            </a:r>
            <a:r>
              <a:rPr lang="en-US" dirty="0" smtClean="0"/>
              <a:t>, 09</a:t>
            </a:r>
          </a:p>
        </p:txBody>
      </p:sp>
    </p:spTree>
    <p:extLst>
      <p:ext uri="{BB962C8B-B14F-4D97-AF65-F5344CB8AC3E}">
        <p14:creationId xmlns:p14="http://schemas.microsoft.com/office/powerpoint/2010/main" val="18176145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Stroop</a:t>
            </a:r>
            <a:r>
              <a:rPr lang="en-US" dirty="0" smtClean="0"/>
              <a:t> Task: Top Down Biasing</a:t>
            </a:r>
            <a:endParaRPr lang="en-US" dirty="0"/>
          </a:p>
        </p:txBody>
      </p:sp>
      <p:sp>
        <p:nvSpPr>
          <p:cNvPr id="3" name="Content Placeholder 2"/>
          <p:cNvSpPr>
            <a:spLocks noGrp="1"/>
          </p:cNvSpPr>
          <p:nvPr>
            <p:ph idx="1"/>
          </p:nvPr>
        </p:nvSpPr>
        <p:spPr>
          <a:xfrm>
            <a:off x="1457325" y="2867025"/>
            <a:ext cx="6629400" cy="2163762"/>
          </a:xfrm>
        </p:spPr>
        <p:txBody>
          <a:bodyPr/>
          <a:lstStyle/>
          <a:p>
            <a:pPr marL="107916" indent="0" algn="ctr">
              <a:buNone/>
            </a:pPr>
            <a:r>
              <a:rPr lang="en-US" sz="9600" dirty="0">
                <a:solidFill>
                  <a:schemeClr val="accent1"/>
                </a:solidFill>
              </a:rPr>
              <a:t>RED</a:t>
            </a:r>
            <a:endParaRPr lang="en-US" dirty="0">
              <a:solidFill>
                <a:schemeClr val="accent1"/>
              </a:solidFill>
            </a:endParaRPr>
          </a:p>
        </p:txBody>
      </p:sp>
    </p:spTree>
    <p:extLst>
      <p:ext uri="{BB962C8B-B14F-4D97-AF65-F5344CB8AC3E}">
        <p14:creationId xmlns:p14="http://schemas.microsoft.com/office/powerpoint/2010/main" val="3482206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Stroop</a:t>
            </a:r>
            <a:r>
              <a:rPr lang="en-US" dirty="0" smtClean="0"/>
              <a:t> Task: Top Down Biasing</a:t>
            </a:r>
            <a:endParaRPr lang="en-US" dirty="0"/>
          </a:p>
        </p:txBody>
      </p:sp>
      <p:sp>
        <p:nvSpPr>
          <p:cNvPr id="3" name="Content Placeholder 2"/>
          <p:cNvSpPr>
            <a:spLocks noGrp="1"/>
          </p:cNvSpPr>
          <p:nvPr>
            <p:ph idx="1"/>
          </p:nvPr>
        </p:nvSpPr>
        <p:spPr>
          <a:xfrm>
            <a:off x="1457325" y="2867025"/>
            <a:ext cx="6629400" cy="2163762"/>
          </a:xfrm>
        </p:spPr>
        <p:txBody>
          <a:bodyPr/>
          <a:lstStyle/>
          <a:p>
            <a:pPr marL="107916" indent="0" algn="ctr">
              <a:buNone/>
            </a:pPr>
            <a:r>
              <a:rPr lang="en-US" sz="9600" dirty="0">
                <a:solidFill>
                  <a:srgbClr val="FF0000"/>
                </a:solidFill>
              </a:rPr>
              <a:t>GREEN</a:t>
            </a:r>
            <a:endParaRPr lang="en-US" dirty="0">
              <a:solidFill>
                <a:srgbClr val="FF0000"/>
              </a:solidFill>
            </a:endParaRPr>
          </a:p>
        </p:txBody>
      </p:sp>
    </p:spTree>
    <p:extLst>
      <p:ext uri="{BB962C8B-B14F-4D97-AF65-F5344CB8AC3E}">
        <p14:creationId xmlns:p14="http://schemas.microsoft.com/office/powerpoint/2010/main" val="1088393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Conflict</a:t>
            </a:r>
            <a:endParaRPr lang="en-US" dirty="0"/>
          </a:p>
        </p:txBody>
      </p:sp>
      <p:pic>
        <p:nvPicPr>
          <p:cNvPr id="4" name="Content Placeholder 3" descr="fig_stroop_data.png"/>
          <p:cNvPicPr>
            <a:picLocks noGrp="1" noChangeAspect="1"/>
          </p:cNvPicPr>
          <p:nvPr>
            <p:ph idx="1"/>
          </p:nvPr>
        </p:nvPicPr>
        <p:blipFill rotWithShape="1">
          <a:blip r:embed="rId3">
            <a:extLst>
              <a:ext uri="{28A0092B-C50C-407E-A947-70E740481C1C}">
                <a14:useLocalDpi xmlns:a14="http://schemas.microsoft.com/office/drawing/2010/main" val="0"/>
              </a:ext>
            </a:extLst>
          </a:blip>
          <a:srcRect l="-705" t="-683" r="-34" b="-1288"/>
          <a:stretch/>
        </p:blipFill>
        <p:spPr>
          <a:xfrm>
            <a:off x="1784402" y="1736004"/>
            <a:ext cx="6462429" cy="5087871"/>
          </a:xfrm>
        </p:spPr>
      </p:pic>
    </p:spTree>
    <p:extLst>
      <p:ext uri="{BB962C8B-B14F-4D97-AF65-F5344CB8AC3E}">
        <p14:creationId xmlns:p14="http://schemas.microsoft.com/office/powerpoint/2010/main" val="6280017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the Stroop task</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0125" y="1563688"/>
            <a:ext cx="7181850" cy="5761373"/>
          </a:xfrm>
          <a:prstGeom prst="rect">
            <a:avLst/>
          </a:prstGeom>
        </p:spPr>
      </p:pic>
    </p:spTree>
    <p:extLst>
      <p:ext uri="{BB962C8B-B14F-4D97-AF65-F5344CB8AC3E}">
        <p14:creationId xmlns:p14="http://schemas.microsoft.com/office/powerpoint/2010/main" val="900250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 Active Maintenance</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Stroop</a:t>
            </a:r>
            <a:r>
              <a:rPr lang="en-US" dirty="0" smtClean="0"/>
              <a:t> model, we just clamp PFC units on..</a:t>
            </a:r>
          </a:p>
          <a:p>
            <a:r>
              <a:rPr lang="en-US" dirty="0" smtClean="0"/>
              <a:t>What makes them “clamped” in the real brain?</a:t>
            </a:r>
          </a:p>
          <a:p>
            <a:pPr lvl="1"/>
            <a:r>
              <a:rPr lang="en-US" dirty="0" smtClean="0"/>
              <a:t>How do the PFC units show sustained activity?</a:t>
            </a:r>
          </a:p>
          <a:p>
            <a:r>
              <a:rPr lang="en-US" dirty="0" smtClean="0"/>
              <a:t>BG!</a:t>
            </a:r>
            <a:endParaRPr lang="en-US" dirty="0"/>
          </a:p>
        </p:txBody>
      </p:sp>
    </p:spTree>
    <p:extLst>
      <p:ext uri="{BB962C8B-B14F-4D97-AF65-F5344CB8AC3E}">
        <p14:creationId xmlns:p14="http://schemas.microsoft.com/office/powerpoint/2010/main" val="11052409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Gating =&gt; Cognitive Gating</a:t>
            </a:r>
            <a:endParaRPr lang="en-US" dirty="0"/>
          </a:p>
        </p:txBody>
      </p:sp>
      <p:pic>
        <p:nvPicPr>
          <p:cNvPr id="4" name="Content Placeholder 3" descr="fig_bg_loops_ads86.png"/>
          <p:cNvPicPr>
            <a:picLocks noGrp="1" noChangeAspect="1"/>
          </p:cNvPicPr>
          <p:nvPr>
            <p:ph idx="1"/>
          </p:nvPr>
        </p:nvPicPr>
        <p:blipFill rotWithShape="1">
          <a:blip r:embed="rId3">
            <a:extLst>
              <a:ext uri="{28A0092B-C50C-407E-A947-70E740481C1C}">
                <a14:useLocalDpi xmlns:a14="http://schemas.microsoft.com/office/drawing/2010/main" val="0"/>
              </a:ext>
            </a:extLst>
          </a:blip>
          <a:srcRect t="-842" b="-1040"/>
          <a:stretch/>
        </p:blipFill>
        <p:spPr>
          <a:xfrm>
            <a:off x="466729" y="4010028"/>
            <a:ext cx="9067799" cy="2746547"/>
          </a:xfrm>
        </p:spPr>
      </p:pic>
      <p:pic>
        <p:nvPicPr>
          <p:cNvPr id="5" name="Picture 4" descr="fig_bg_action_sel_d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8" y="1647828"/>
            <a:ext cx="5724525" cy="2238501"/>
          </a:xfrm>
          <a:prstGeom prst="rect">
            <a:avLst/>
          </a:prstGeom>
        </p:spPr>
      </p:pic>
    </p:spTree>
    <p:extLst>
      <p:ext uri="{BB962C8B-B14F-4D97-AF65-F5344CB8AC3E}">
        <p14:creationId xmlns:p14="http://schemas.microsoft.com/office/powerpoint/2010/main" val="3103914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503242" y="301628"/>
            <a:ext cx="9069386" cy="1263650"/>
          </a:xfrm>
          <a:ln/>
        </p:spPr>
        <p:txBody>
          <a:bodyPr/>
          <a:lstStyle/>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GB"/>
              <a:t>Dynamic, Adaptive Gating (BG)</a:t>
            </a:r>
          </a:p>
        </p:txBody>
      </p:sp>
      <p:sp>
        <p:nvSpPr>
          <p:cNvPr id="17410" name="Rectangle 2"/>
          <p:cNvSpPr>
            <a:spLocks noGrp="1" noChangeArrowheads="1"/>
          </p:cNvSpPr>
          <p:nvPr>
            <p:ph type="body" idx="1"/>
          </p:nvPr>
        </p:nvSpPr>
        <p:spPr>
          <a:xfrm>
            <a:off x="711200" y="5762629"/>
            <a:ext cx="8890000" cy="1095375"/>
          </a:xfrm>
          <a:ln/>
        </p:spPr>
        <p:txBody>
          <a:bodyPr/>
          <a:lstStyle/>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GB"/>
              <a:t>Toggles PFC bistable states</a:t>
            </a:r>
          </a:p>
          <a:p>
            <a:pPr>
              <a:tabLst>
                <a:tab pos="723675" algn="l"/>
                <a:tab pos="1447347" algn="l"/>
                <a:tab pos="2171025" algn="l"/>
                <a:tab pos="2894700" algn="l"/>
                <a:tab pos="3618373" algn="l"/>
                <a:tab pos="4342050" algn="l"/>
                <a:tab pos="5065724" algn="l"/>
                <a:tab pos="5789399" algn="l"/>
                <a:tab pos="6513074" algn="l"/>
                <a:tab pos="7236749" algn="l"/>
                <a:tab pos="7960424" algn="l"/>
                <a:tab pos="8684099" algn="l"/>
              </a:tabLst>
            </a:pPr>
            <a:r>
              <a:rPr lang="en-GB"/>
              <a:t>Resembles transistor logic gate!</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00203"/>
            <a:ext cx="7543800" cy="41148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822463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PBWM System (O’Reilly, Frank 06)</a:t>
            </a:r>
            <a:endParaRPr lang="en-US" dirty="0"/>
          </a:p>
        </p:txBody>
      </p:sp>
      <p:sp>
        <p:nvSpPr>
          <p:cNvPr id="6" name="Content Placeholder 5"/>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5" y="1649506"/>
            <a:ext cx="8001000" cy="494179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34820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of Command..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245" y="1800173"/>
            <a:ext cx="9067797" cy="4929296"/>
          </a:xfrm>
        </p:spPr>
      </p:pic>
    </p:spTree>
    <p:extLst>
      <p:ext uri="{BB962C8B-B14F-4D97-AF65-F5344CB8AC3E}">
        <p14:creationId xmlns:p14="http://schemas.microsoft.com/office/powerpoint/2010/main" val="1811040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Function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927" y="1952627"/>
            <a:ext cx="9067799" cy="4533899"/>
          </a:xfrm>
        </p:spPr>
      </p:pic>
      <p:sp>
        <p:nvSpPr>
          <p:cNvPr id="4" name="Slide Number Placeholder 3"/>
          <p:cNvSpPr>
            <a:spLocks noGrp="1"/>
          </p:cNvSpPr>
          <p:nvPr>
            <p:ph type="sldNum" idx="12"/>
          </p:nvPr>
        </p:nvSpPr>
        <p:spPr/>
        <p:txBody>
          <a:bodyPr/>
          <a:lstStyle/>
          <a:p>
            <a:fld id="{5689AE7F-56EB-8D49-9914-836A4F709789}" type="slidenum">
              <a:rPr lang="en-US" smtClean="0"/>
              <a:pPr/>
              <a:t>29</a:t>
            </a:fld>
            <a:endParaRPr lang="en-US"/>
          </a:p>
        </p:txBody>
      </p:sp>
    </p:spTree>
    <p:extLst>
      <p:ext uri="{BB962C8B-B14F-4D97-AF65-F5344CB8AC3E}">
        <p14:creationId xmlns:p14="http://schemas.microsoft.com/office/powerpoint/2010/main" val="4013549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relevant example</a:t>
            </a:r>
            <a:endParaRPr lang="en-US" dirty="0"/>
          </a:p>
        </p:txBody>
      </p:sp>
      <p:sp>
        <p:nvSpPr>
          <p:cNvPr id="3" name="Content Placeholder 2"/>
          <p:cNvSpPr>
            <a:spLocks noGrp="1"/>
          </p:cNvSpPr>
          <p:nvPr>
            <p:ph idx="1"/>
          </p:nvPr>
        </p:nvSpPr>
        <p:spPr/>
        <p:txBody>
          <a:bodyPr/>
          <a:lstStyle/>
          <a:p>
            <a:r>
              <a:rPr lang="en-US" dirty="0" smtClean="0"/>
              <a:t>How do I get into grad school?</a:t>
            </a:r>
          </a:p>
          <a:p>
            <a:pPr lvl="1"/>
            <a:r>
              <a:rPr lang="en-US" dirty="0" smtClean="0"/>
              <a:t>Figuring out what I am interested in</a:t>
            </a:r>
          </a:p>
          <a:p>
            <a:pPr lvl="1"/>
            <a:r>
              <a:rPr lang="en-US" dirty="0" smtClean="0"/>
              <a:t>Working in a lab to learn about research</a:t>
            </a:r>
          </a:p>
          <a:p>
            <a:pPr lvl="1"/>
            <a:r>
              <a:rPr lang="en-US" dirty="0" smtClean="0"/>
              <a:t>Contacting professors to get recommendations</a:t>
            </a:r>
          </a:p>
          <a:p>
            <a:pPr lvl="1"/>
            <a:r>
              <a:rPr lang="en-US" dirty="0" smtClean="0"/>
              <a:t>Looking at schools</a:t>
            </a:r>
          </a:p>
          <a:p>
            <a:pPr lvl="1"/>
            <a:r>
              <a:rPr lang="en-US" dirty="0" smtClean="0"/>
              <a:t>Sending applications &amp; taking tests on time</a:t>
            </a:r>
          </a:p>
          <a:p>
            <a:pPr lvl="1"/>
            <a:r>
              <a:rPr lang="en-US" dirty="0" smtClean="0"/>
              <a:t>Going to interviews (Social skills, learning skills)</a:t>
            </a:r>
          </a:p>
          <a:p>
            <a:pPr lvl="1"/>
            <a:r>
              <a:rPr lang="en-US" dirty="0" smtClean="0"/>
              <a:t>Making a decision about where to go</a:t>
            </a:r>
          </a:p>
          <a:p>
            <a:pPr lvl="2"/>
            <a:r>
              <a:rPr lang="en-US" dirty="0" smtClean="0"/>
              <a:t>Listing pros and cons </a:t>
            </a:r>
          </a:p>
          <a:p>
            <a:endParaRPr lang="en-US" dirty="0"/>
          </a:p>
        </p:txBody>
      </p:sp>
    </p:spTree>
    <p:extLst>
      <p:ext uri="{BB962C8B-B14F-4D97-AF65-F5344CB8AC3E}">
        <p14:creationId xmlns:p14="http://schemas.microsoft.com/office/powerpoint/2010/main" val="234285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8925" y="301625"/>
            <a:ext cx="2932117" cy="6375399"/>
          </a:xfrm>
        </p:spPr>
        <p:txBody>
          <a:bodyPr/>
          <a:lstStyle/>
          <a:p>
            <a:pPr algn="l"/>
            <a:r>
              <a:rPr lang="en-US" sz="3600" dirty="0" smtClean="0"/>
              <a:t>Medial Frontal Map of Values</a:t>
            </a:r>
            <a:br>
              <a:rPr lang="en-US" sz="3600" dirty="0" smtClean="0"/>
            </a:br>
            <a:r>
              <a:rPr lang="en-US" sz="3600" dirty="0"/>
              <a:t/>
            </a:r>
            <a:br>
              <a:rPr lang="en-US" sz="3600" dirty="0"/>
            </a:br>
            <a:r>
              <a:rPr lang="en-US" sz="3600" dirty="0" smtClean="0"/>
              <a:t>This is your emotional life</a:t>
            </a:r>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 y="200025"/>
            <a:ext cx="6267037" cy="7086600"/>
          </a:xfrm>
        </p:spPr>
      </p:pic>
      <p:sp>
        <p:nvSpPr>
          <p:cNvPr id="4" name="Slide Number Placeholder 3"/>
          <p:cNvSpPr>
            <a:spLocks noGrp="1"/>
          </p:cNvSpPr>
          <p:nvPr>
            <p:ph type="sldNum" idx="12"/>
          </p:nvPr>
        </p:nvSpPr>
        <p:spPr/>
        <p:txBody>
          <a:bodyPr/>
          <a:lstStyle/>
          <a:p>
            <a:fld id="{5689AE7F-56EB-8D49-9914-836A4F709789}" type="slidenum">
              <a:rPr lang="en-US" smtClean="0"/>
              <a:pPr/>
              <a:t>30</a:t>
            </a:fld>
            <a:endParaRPr lang="en-US" dirty="0"/>
          </a:p>
        </p:txBody>
      </p:sp>
    </p:spTree>
    <p:extLst>
      <p:ext uri="{BB962C8B-B14F-4D97-AF65-F5344CB8AC3E}">
        <p14:creationId xmlns:p14="http://schemas.microsoft.com/office/powerpoint/2010/main" val="25141686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Basis of PBWM</a:t>
            </a:r>
            <a:endParaRPr lang="en-US" dirty="0"/>
          </a:p>
        </p:txBody>
      </p:sp>
      <p:pic>
        <p:nvPicPr>
          <p:cNvPr id="4" name="Content Placeholder 3" descr="fig_pfc_trc_reverb_loops.png"/>
          <p:cNvPicPr>
            <a:picLocks noGrp="1" noChangeAspect="1"/>
          </p:cNvPicPr>
          <p:nvPr>
            <p:ph idx="1"/>
          </p:nvPr>
        </p:nvPicPr>
        <p:blipFill>
          <a:blip r:embed="rId3">
            <a:extLst>
              <a:ext uri="{28A0092B-C50C-407E-A947-70E740481C1C}">
                <a14:useLocalDpi xmlns:a14="http://schemas.microsoft.com/office/drawing/2010/main" val="0"/>
              </a:ext>
            </a:extLst>
          </a:blip>
          <a:srcRect l="-22482" r="-22482"/>
          <a:stretch>
            <a:fillRect/>
          </a:stretch>
        </p:blipFill>
        <p:spPr/>
      </p:pic>
    </p:spTree>
    <p:extLst>
      <p:ext uri="{BB962C8B-B14F-4D97-AF65-F5344CB8AC3E}">
        <p14:creationId xmlns:p14="http://schemas.microsoft.com/office/powerpoint/2010/main" val="559403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a:t>
            </a:r>
            <a:endParaRPr lang="en-US" dirty="0"/>
          </a:p>
        </p:txBody>
      </p:sp>
      <p:sp>
        <p:nvSpPr>
          <p:cNvPr id="3" name="Content Placeholder 2"/>
          <p:cNvSpPr>
            <a:spLocks noGrp="1"/>
          </p:cNvSpPr>
          <p:nvPr>
            <p:ph idx="1"/>
          </p:nvPr>
        </p:nvSpPr>
        <p:spPr/>
        <p:txBody>
          <a:bodyPr/>
          <a:lstStyle/>
          <a:p>
            <a:r>
              <a:rPr lang="en-US" sz="2400" dirty="0"/>
              <a:t>C</a:t>
            </a:r>
            <a:r>
              <a:rPr lang="en-US" sz="2400" dirty="0" smtClean="0"/>
              <a:t>linical disorders involve impairments in executive function</a:t>
            </a:r>
          </a:p>
          <a:p>
            <a:r>
              <a:rPr lang="en-US" sz="2400" dirty="0" smtClean="0"/>
              <a:t>Depression:</a:t>
            </a:r>
          </a:p>
          <a:p>
            <a:pPr lvl="1"/>
            <a:r>
              <a:rPr lang="en-US" sz="2400" dirty="0" smtClean="0"/>
              <a:t>Enhanced focus on negative stimuli</a:t>
            </a:r>
          </a:p>
          <a:p>
            <a:r>
              <a:rPr lang="en-US" sz="2400" dirty="0" smtClean="0"/>
              <a:t>Addiction</a:t>
            </a:r>
          </a:p>
          <a:p>
            <a:pPr lvl="1"/>
            <a:r>
              <a:rPr lang="en-US" sz="2400" dirty="0" smtClean="0"/>
              <a:t>Enhanced focus on &amp; behavior to seek out addictive substance</a:t>
            </a:r>
          </a:p>
          <a:p>
            <a:pPr lvl="1"/>
            <a:r>
              <a:rPr lang="en-US" sz="2400" dirty="0" smtClean="0"/>
              <a:t>Poor top-down control/inhibition of drug-seeking response </a:t>
            </a:r>
            <a:endParaRPr lang="en-US" sz="2400" dirty="0"/>
          </a:p>
          <a:p>
            <a:r>
              <a:rPr lang="en-US" sz="2400" dirty="0" smtClean="0"/>
              <a:t>OCD</a:t>
            </a:r>
          </a:p>
          <a:p>
            <a:pPr lvl="1"/>
            <a:r>
              <a:rPr lang="en-US" sz="2400" dirty="0" smtClean="0"/>
              <a:t>Habit pathway – </a:t>
            </a:r>
            <a:r>
              <a:rPr lang="en-US" sz="2400" dirty="0" err="1" smtClean="0"/>
              <a:t>prepotent</a:t>
            </a:r>
            <a:r>
              <a:rPr lang="en-US" sz="2400" dirty="0" smtClean="0"/>
              <a:t> responses to distressing stimuli must be overcome with cognitive control</a:t>
            </a:r>
          </a:p>
          <a:p>
            <a:r>
              <a:rPr lang="en-US" dirty="0" smtClean="0"/>
              <a:t>Put your favorite disorder here – chances are it involves EF deficits (see Snyder, 2016)</a:t>
            </a:r>
          </a:p>
        </p:txBody>
      </p:sp>
    </p:spTree>
    <p:extLst>
      <p:ext uri="{BB962C8B-B14F-4D97-AF65-F5344CB8AC3E}">
        <p14:creationId xmlns:p14="http://schemas.microsoft.com/office/powerpoint/2010/main" val="373467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different EF tasks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8723" y="1770063"/>
            <a:ext cx="7776830" cy="4989512"/>
          </a:xfrm>
        </p:spPr>
      </p:pic>
    </p:spTree>
    <p:extLst>
      <p:ext uri="{BB962C8B-B14F-4D97-AF65-F5344CB8AC3E}">
        <p14:creationId xmlns:p14="http://schemas.microsoft.com/office/powerpoint/2010/main" val="231924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parts of EF</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4525" y="1952625"/>
            <a:ext cx="5638800" cy="3213100"/>
          </a:xfrm>
        </p:spPr>
      </p:pic>
      <p:sp>
        <p:nvSpPr>
          <p:cNvPr id="5" name="TextBox 4"/>
          <p:cNvSpPr txBox="1"/>
          <p:nvPr/>
        </p:nvSpPr>
        <p:spPr>
          <a:xfrm>
            <a:off x="2447925" y="5686425"/>
            <a:ext cx="4876800" cy="352725"/>
          </a:xfrm>
          <a:prstGeom prst="rect">
            <a:avLst/>
          </a:prstGeom>
          <a:noFill/>
        </p:spPr>
        <p:txBody>
          <a:bodyPr wrap="square" rtlCol="0">
            <a:spAutoFit/>
          </a:bodyPr>
          <a:lstStyle/>
          <a:p>
            <a:r>
              <a:rPr lang="en-US" dirty="0" smtClean="0"/>
              <a:t>Friedman &amp; Miyake, 2012</a:t>
            </a:r>
            <a:endParaRPr lang="en-US" dirty="0"/>
          </a:p>
        </p:txBody>
      </p:sp>
    </p:spTree>
    <p:extLst>
      <p:ext uri="{BB962C8B-B14F-4D97-AF65-F5344CB8AC3E}">
        <p14:creationId xmlns:p14="http://schemas.microsoft.com/office/powerpoint/2010/main" val="411812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Prefrontal cortex across species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325" y="4438649"/>
            <a:ext cx="3810000" cy="2743200"/>
          </a:xfrm>
        </p:spPr>
      </p:pic>
      <p:pic>
        <p:nvPicPr>
          <p:cNvPr id="4" name="Picture 3"/>
          <p:cNvPicPr>
            <a:picLocks noChangeAspect="1"/>
          </p:cNvPicPr>
          <p:nvPr/>
        </p:nvPicPr>
        <p:blipFill>
          <a:blip r:embed="rId4"/>
          <a:stretch>
            <a:fillRect/>
          </a:stretch>
        </p:blipFill>
        <p:spPr>
          <a:xfrm>
            <a:off x="498479" y="1657350"/>
            <a:ext cx="7239000" cy="2654300"/>
          </a:xfrm>
          <a:prstGeom prst="rect">
            <a:avLst/>
          </a:prstGeom>
        </p:spPr>
      </p:pic>
    </p:spTree>
    <p:extLst>
      <p:ext uri="{BB962C8B-B14F-4D97-AF65-F5344CB8AC3E}">
        <p14:creationId xmlns:p14="http://schemas.microsoft.com/office/powerpoint/2010/main" val="472609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Prefrontal cortex across life</a:t>
            </a:r>
            <a:endParaRPr lang="en-US" dirty="0"/>
          </a:p>
        </p:txBody>
      </p:sp>
      <p:sp>
        <p:nvSpPr>
          <p:cNvPr id="3" name="Content Placeholder 2"/>
          <p:cNvSpPr>
            <a:spLocks noGrp="1"/>
          </p:cNvSpPr>
          <p:nvPr>
            <p:ph idx="1"/>
          </p:nvPr>
        </p:nvSpPr>
        <p:spPr>
          <a:xfrm>
            <a:off x="503242" y="5368925"/>
            <a:ext cx="9067799" cy="1390654"/>
          </a:xfrm>
        </p:spPr>
        <p:txBody>
          <a:bodyPr/>
          <a:lstStyle/>
          <a:p>
            <a:r>
              <a:rPr lang="en-US" dirty="0" smtClean="0"/>
              <a:t>Does this development of prefrontal cortex link to impairments in decision making you may see with adolescents?</a:t>
            </a:r>
            <a:endParaRPr lang="en-US" dirty="0"/>
          </a:p>
        </p:txBody>
      </p:sp>
      <p:pic>
        <p:nvPicPr>
          <p:cNvPr id="4" name="Picture 3"/>
          <p:cNvPicPr>
            <a:picLocks noChangeAspect="1"/>
          </p:cNvPicPr>
          <p:nvPr/>
        </p:nvPicPr>
        <p:blipFill>
          <a:blip r:embed="rId2"/>
          <a:stretch>
            <a:fillRect/>
          </a:stretch>
        </p:blipFill>
        <p:spPr>
          <a:xfrm>
            <a:off x="1228725" y="1876425"/>
            <a:ext cx="5638800" cy="3492500"/>
          </a:xfrm>
          <a:prstGeom prst="rect">
            <a:avLst/>
          </a:prstGeom>
        </p:spPr>
      </p:pic>
    </p:spTree>
    <p:extLst>
      <p:ext uri="{BB962C8B-B14F-4D97-AF65-F5344CB8AC3E}">
        <p14:creationId xmlns:p14="http://schemas.microsoft.com/office/powerpoint/2010/main" val="929124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in Charge of your Brain??</a:t>
            </a:r>
            <a:endParaRPr lang="en-US" dirty="0"/>
          </a:p>
        </p:txBody>
      </p:sp>
      <p:pic>
        <p:nvPicPr>
          <p:cNvPr id="4" name="Content Placeholder 3" descr="fig_frontal_areas.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26" r="-1289"/>
          <a:stretch/>
        </p:blipFill>
        <p:spPr>
          <a:xfrm>
            <a:off x="5648328" y="1724027"/>
            <a:ext cx="3231215" cy="4989513"/>
          </a:xfrm>
        </p:spPr>
      </p:pic>
      <p:sp>
        <p:nvSpPr>
          <p:cNvPr id="5" name="TextBox 4"/>
          <p:cNvSpPr txBox="1"/>
          <p:nvPr/>
        </p:nvSpPr>
        <p:spPr>
          <a:xfrm>
            <a:off x="771525" y="1952629"/>
            <a:ext cx="4495800" cy="2931879"/>
          </a:xfrm>
          <a:prstGeom prst="rect">
            <a:avLst/>
          </a:prstGeom>
          <a:noFill/>
        </p:spPr>
        <p:txBody>
          <a:bodyPr wrap="square" lIns="91410" tIns="45706" rIns="91410" bIns="45706" rtlCol="0">
            <a:spAutoFit/>
          </a:bodyPr>
          <a:lstStyle/>
          <a:p>
            <a:r>
              <a:rPr lang="en-US" sz="2800" dirty="0"/>
              <a:t>Prefrontal Cortex?</a:t>
            </a:r>
          </a:p>
          <a:p>
            <a:r>
              <a:rPr lang="en-US" sz="2800" dirty="0"/>
              <a:t>Integrates:</a:t>
            </a:r>
          </a:p>
          <a:p>
            <a:pPr marL="342794" indent="-342794">
              <a:buFont typeface="Arial"/>
              <a:buChar char="•"/>
            </a:pPr>
            <a:r>
              <a:rPr lang="en-US" sz="2800" dirty="0"/>
              <a:t>Cognitive Control</a:t>
            </a:r>
          </a:p>
          <a:p>
            <a:pPr marL="342794" indent="-342794">
              <a:buFont typeface="Arial"/>
              <a:buChar char="•"/>
            </a:pPr>
            <a:r>
              <a:rPr lang="en-US" sz="2800" dirty="0"/>
              <a:t>Planning</a:t>
            </a:r>
          </a:p>
          <a:p>
            <a:pPr marL="342794" indent="-342794">
              <a:buFont typeface="Arial"/>
              <a:buChar char="•"/>
            </a:pPr>
            <a:r>
              <a:rPr lang="en-US" sz="2800" dirty="0"/>
              <a:t>Motivation</a:t>
            </a:r>
          </a:p>
          <a:p>
            <a:pPr marL="342794" indent="-342794">
              <a:buFont typeface="Arial"/>
              <a:buChar char="•"/>
            </a:pPr>
            <a:r>
              <a:rPr lang="en-US" sz="2800" dirty="0"/>
              <a:t>Reward processing</a:t>
            </a:r>
          </a:p>
          <a:p>
            <a:pPr marL="342794" indent="-342794">
              <a:buFont typeface="Arial"/>
              <a:buChar char="•"/>
            </a:pPr>
            <a:r>
              <a:rPr lang="en-US" sz="2800" dirty="0"/>
              <a:t>Decision making</a:t>
            </a:r>
          </a:p>
        </p:txBody>
      </p:sp>
    </p:spTree>
    <p:extLst>
      <p:ext uri="{BB962C8B-B14F-4D97-AF65-F5344CB8AC3E}">
        <p14:creationId xmlns:p14="http://schemas.microsoft.com/office/powerpoint/2010/main" val="3597455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5915</TotalTime>
  <Words>1607</Words>
  <Application>Microsoft Macintosh PowerPoint</Application>
  <PresentationFormat>Custom</PresentationFormat>
  <Paragraphs>198</Paragraphs>
  <Slides>31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MS Gothic</vt:lpstr>
      <vt:lpstr>Symbol</vt:lpstr>
      <vt:lpstr>Tahoma</vt:lpstr>
      <vt:lpstr>Times New Roman</vt:lpstr>
      <vt:lpstr>Wingdings</vt:lpstr>
      <vt:lpstr>ror_std_emerbrain</vt:lpstr>
      <vt:lpstr>Executive Function</vt:lpstr>
      <vt:lpstr>Definition of executive function</vt:lpstr>
      <vt:lpstr>Very relevant example</vt:lpstr>
      <vt:lpstr>Why do we care?</vt:lpstr>
      <vt:lpstr>Examples of different EF tasks</vt:lpstr>
      <vt:lpstr>Different parts of EF</vt:lpstr>
      <vt:lpstr>Prefrontal cortex across species</vt:lpstr>
      <vt:lpstr>Prefrontal cortex across life</vt:lpstr>
      <vt:lpstr>Who is in Charge of your Brain??</vt:lpstr>
      <vt:lpstr>Baddeley/Hitch model</vt:lpstr>
      <vt:lpstr>Key Idea: Top-Down Biasing</vt:lpstr>
      <vt:lpstr>The Homunculus Problem</vt:lpstr>
      <vt:lpstr>It Takes a Network..</vt:lpstr>
      <vt:lpstr>What is the PFC maintaining?</vt:lpstr>
      <vt:lpstr>PFC Does Active Maintenance</vt:lpstr>
      <vt:lpstr>Active Maintenance Can Do it All</vt:lpstr>
      <vt:lpstr>The Need for Robust Maintenance</vt:lpstr>
      <vt:lpstr>Stroop Task: Top Down Biasing</vt:lpstr>
      <vt:lpstr>Stroop Task: Top Down Biasing</vt:lpstr>
      <vt:lpstr>Stroop Task: Top Down Biasing</vt:lpstr>
      <vt:lpstr>Stroop Task: Top Down Biasing</vt:lpstr>
      <vt:lpstr>Asymmetric Conflict</vt:lpstr>
      <vt:lpstr>Model of the Stroop task</vt:lpstr>
      <vt:lpstr>Robust Active Maintenance</vt:lpstr>
      <vt:lpstr>Motor Gating =&gt; Cognitive Gating</vt:lpstr>
      <vt:lpstr>Dynamic, Adaptive Gating (BG)</vt:lpstr>
      <vt:lpstr>PBWM System (O’Reilly, Frank 06)</vt:lpstr>
      <vt:lpstr>Chain of Command..</vt:lpstr>
      <vt:lpstr>Executive Function</vt:lpstr>
      <vt:lpstr>Medial Frontal Map of Values  This is your emotional life</vt:lpstr>
      <vt:lpstr>Biological Basis of PBWM</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jmollick@gmail.com</cp:lastModifiedBy>
  <cp:revision>54</cp:revision>
  <dcterms:created xsi:type="dcterms:W3CDTF">2009-03-18T06:10:11Z</dcterms:created>
  <dcterms:modified xsi:type="dcterms:W3CDTF">2016-11-12T04:59:47Z</dcterms:modified>
</cp:coreProperties>
</file>